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67" r:id="rId5"/>
    <p:sldMasterId id="2147483692" r:id="rId6"/>
    <p:sldMasterId id="2147483697" r:id="rId7"/>
  </p:sldMasterIdLst>
  <p:sldIdLst>
    <p:sldId id="277" r:id="rId8"/>
    <p:sldId id="265" r:id="rId9"/>
    <p:sldId id="280" r:id="rId10"/>
    <p:sldId id="282" r:id="rId11"/>
    <p:sldId id="283" r:id="rId12"/>
    <p:sldId id="286" r:id="rId13"/>
    <p:sldId id="284" r:id="rId14"/>
    <p:sldId id="285" r:id="rId15"/>
    <p:sldId id="287" r:id="rId16"/>
    <p:sldId id="288" r:id="rId17"/>
    <p:sldId id="289" r:id="rId18"/>
    <p:sldId id="292" r:id="rId19"/>
    <p:sldId id="293" r:id="rId20"/>
    <p:sldId id="295" r:id="rId21"/>
    <p:sldId id="296" r:id="rId22"/>
    <p:sldId id="297" r:id="rId23"/>
    <p:sldId id="298" r:id="rId24"/>
    <p:sldId id="275" r:id="rId2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3B3C3E"/>
    <a:srgbClr val="FD6D08"/>
    <a:srgbClr val="FF8200"/>
    <a:srgbClr val="7779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A61BB-1FE1-4517-96C0-0D912AFB3658}" v="9" dt="2023-07-10T18:27:01.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5"/>
    <p:restoredTop sz="94640"/>
  </p:normalViewPr>
  <p:slideViewPr>
    <p:cSldViewPr snapToGrid="0" snapToObjects="1">
      <p:cViewPr varScale="1">
        <p:scale>
          <a:sx n="155" d="100"/>
          <a:sy n="155" d="100"/>
        </p:scale>
        <p:origin x="360"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1"/>
          <p:cNvSpPr>
            <a:spLocks noGrp="1"/>
          </p:cNvSpPr>
          <p:nvPr>
            <p:ph type="title"/>
          </p:nvPr>
        </p:nvSpPr>
        <p:spPr>
          <a:xfrm>
            <a:off x="457200" y="790436"/>
            <a:ext cx="8229600" cy="857250"/>
          </a:xfrm>
        </p:spPr>
        <p:txBody>
          <a:bodyPr>
            <a:normAutofit/>
          </a:bodyPr>
          <a:lstStyle>
            <a:lvl1pPr algn="ctr">
              <a:defRPr sz="4000" b="1">
                <a:solidFill>
                  <a:srgbClr val="3B3C3E"/>
                </a:solidFill>
              </a:defRPr>
            </a:lvl1pPr>
          </a:lstStyle>
          <a:p>
            <a:r>
              <a:rPr lang="en-US" dirty="0"/>
              <a:t>Click to edit Master title style</a:t>
            </a:r>
          </a:p>
        </p:txBody>
      </p:sp>
      <p:sp>
        <p:nvSpPr>
          <p:cNvPr id="5" name="Subtitle 2"/>
          <p:cNvSpPr>
            <a:spLocks noGrp="1"/>
          </p:cNvSpPr>
          <p:nvPr>
            <p:ph type="subTitle" idx="1"/>
          </p:nvPr>
        </p:nvSpPr>
        <p:spPr>
          <a:xfrm>
            <a:off x="1371600" y="1723725"/>
            <a:ext cx="6400800" cy="917756"/>
          </a:xfrm>
        </p:spPr>
        <p:txBody>
          <a:bodyPr/>
          <a:lstStyle>
            <a:lvl1pPr marL="0" indent="0" algn="ctr">
              <a:buNone/>
              <a:defRPr>
                <a:solidFill>
                  <a:srgbClr val="3B3C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4747654"/>
            <a:ext cx="9144000" cy="395846"/>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black background with white text and orange square with a letter t&#10;&#10;Description automatically generated">
            <a:extLst>
              <a:ext uri="{FF2B5EF4-FFF2-40B4-BE49-F238E27FC236}">
                <a16:creationId xmlns:a16="http://schemas.microsoft.com/office/drawing/2014/main" id="{4783290A-4A79-D6E6-EA18-72A8171F9C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9404" y="2128622"/>
            <a:ext cx="3165192" cy="3014878"/>
          </a:xfrm>
          <a:prstGeom prst="rect">
            <a:avLst/>
          </a:prstGeom>
        </p:spPr>
      </p:pic>
    </p:spTree>
    <p:extLst>
      <p:ext uri="{BB962C8B-B14F-4D97-AF65-F5344CB8AC3E}">
        <p14:creationId xmlns:p14="http://schemas.microsoft.com/office/powerpoint/2010/main" val="34611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47915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5574" y="1958979"/>
            <a:ext cx="4021814" cy="24493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47915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09" y="1958979"/>
            <a:ext cx="4023394" cy="24493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5BA7003-00DC-104B-92AD-B7A90026C1F9}" type="datetimeFigureOut">
              <a:rPr lang="en-US" smtClean="0"/>
              <a:t>11/3/24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7006-7120-F341-A188-F97DDD913081}" type="slidenum">
              <a:rPr lang="en-US" smtClean="0"/>
              <a:t>‹#›</a:t>
            </a:fld>
            <a:endParaRPr lang="en-US"/>
          </a:p>
        </p:txBody>
      </p:sp>
      <p:cxnSp>
        <p:nvCxnSpPr>
          <p:cNvPr id="10" name="Straight Connector 9">
            <a:extLst>
              <a:ext uri="{FF2B5EF4-FFF2-40B4-BE49-F238E27FC236}">
                <a16:creationId xmlns:a16="http://schemas.microsoft.com/office/drawing/2014/main" id="{AA33C33B-9FC0-F647-BB21-D8D49323307B}"/>
              </a:ext>
            </a:extLst>
          </p:cNvPr>
          <p:cNvCxnSpPr/>
          <p:nvPr userDrawn="1"/>
        </p:nvCxnSpPr>
        <p:spPr>
          <a:xfrm>
            <a:off x="457200" y="1063229"/>
            <a:ext cx="8229600" cy="0"/>
          </a:xfrm>
          <a:prstGeom prst="line">
            <a:avLst/>
          </a:prstGeom>
          <a:ln w="41275">
            <a:solidFill>
              <a:srgbClr val="FD6D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15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A7003-00DC-104B-92AD-B7A90026C1F9}" type="datetimeFigureOut">
              <a:rPr lang="en-US" smtClean="0"/>
              <a:t>11/3/24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60465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ctr">
              <a:defRPr sz="2000" b="1">
                <a:solidFill>
                  <a:srgbClr val="3B3C3E"/>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lgn="ctr">
              <a:buNone/>
              <a:defRPr sz="1400">
                <a:solidFill>
                  <a:srgbClr val="3B3C3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4"/>
            <a:ext cx="1009650" cy="273844"/>
          </a:xfrm>
          <a:prstGeom prst="rect">
            <a:avLst/>
          </a:prstGeom>
        </p:spPr>
        <p:txBody>
          <a:bodyPr/>
          <a:lstStyle/>
          <a:p>
            <a:fld id="{F5BA7003-00DC-104B-92AD-B7A90026C1F9}" type="datetimeFigureOut">
              <a:rPr lang="en-US" smtClean="0"/>
              <a:t>11/3/24</a:t>
            </a:fld>
            <a:endParaRPr lang="en-US" dirty="0"/>
          </a:p>
        </p:txBody>
      </p:sp>
      <p:sp>
        <p:nvSpPr>
          <p:cNvPr id="6" name="Footer Placeholder 5"/>
          <p:cNvSpPr>
            <a:spLocks noGrp="1"/>
          </p:cNvSpPr>
          <p:nvPr>
            <p:ph type="ftr" sz="quarter" idx="11"/>
          </p:nvPr>
        </p:nvSpPr>
        <p:spPr>
          <a:xfrm>
            <a:off x="146685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4362450" y="4767264"/>
            <a:ext cx="2133600" cy="273844"/>
          </a:xfrm>
          <a:prstGeom prst="rect">
            <a:avLst/>
          </a:prstGeom>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160397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arge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4"/>
            <a:ext cx="1009650" cy="273844"/>
          </a:xfrm>
          <a:prstGeom prst="rect">
            <a:avLst/>
          </a:prstGeom>
        </p:spPr>
        <p:txBody>
          <a:bodyPr/>
          <a:lstStyle/>
          <a:p>
            <a:fld id="{4B469F6A-6969-FD40-8D37-C59213B3D641}" type="datetimeFigureOut">
              <a:rPr lang="en-US" smtClean="0"/>
              <a:pPr/>
              <a:t>11/3/24</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995FC0D8-608D-084B-A5CE-4343663DF3B8}" type="slidenum">
              <a:rPr lang="en-US" smtClean="0"/>
              <a:pPr/>
              <a:t>‹#›</a:t>
            </a:fld>
            <a:endParaRPr lang="en-US" dirty="0"/>
          </a:p>
        </p:txBody>
      </p:sp>
      <p:sp>
        <p:nvSpPr>
          <p:cNvPr id="6"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841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hoto with Overlaid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1934766"/>
            <a:ext cx="8229600" cy="857250"/>
          </a:xfrm>
        </p:spPr>
        <p:txBody>
          <a:bodyPr>
            <a:normAutofit/>
          </a:bodyPr>
          <a:lstStyle>
            <a:lvl1pPr algn="ctr">
              <a:defRPr sz="4000" b="1" spc="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5BA7003-00DC-104B-92AD-B7A90026C1F9}" type="datetimeFigureOut">
              <a:rPr lang="en-US" smtClean="0"/>
              <a:pPr/>
              <a:t>11/3/24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20517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4"/>
            <a:ext cx="1009650" cy="273844"/>
          </a:xfrm>
          <a:prstGeom prst="rect">
            <a:avLst/>
          </a:prstGeom>
        </p:spPr>
        <p:txBody>
          <a:bodyPr/>
          <a:lstStyle/>
          <a:p>
            <a:fld id="{4B469F6A-6969-FD40-8D37-C59213B3D641}" type="datetimeFigureOut">
              <a:rPr lang="en-US" smtClean="0"/>
              <a:pPr/>
              <a:t>11/3/24</a:t>
            </a:fld>
            <a:endParaRPr lang="en-US" dirty="0"/>
          </a:p>
        </p:txBody>
      </p:sp>
      <p:sp>
        <p:nvSpPr>
          <p:cNvPr id="4" name="Footer Placeholder 3"/>
          <p:cNvSpPr>
            <a:spLocks noGrp="1"/>
          </p:cNvSpPr>
          <p:nvPr>
            <p:ph type="ftr" sz="quarter" idx="11"/>
          </p:nvPr>
        </p:nvSpPr>
        <p:spPr>
          <a:xfrm>
            <a:off x="146685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4362450" y="4767264"/>
            <a:ext cx="2133600" cy="273844"/>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8" y="1773936"/>
            <a:ext cx="4240119" cy="2883952"/>
          </a:xfrm>
        </p:spPr>
      </p:sp>
      <p:sp>
        <p:nvSpPr>
          <p:cNvPr id="7" name="Picture Placeholder 6"/>
          <p:cNvSpPr>
            <a:spLocks noGrp="1"/>
          </p:cNvSpPr>
          <p:nvPr>
            <p:ph type="pic" sz="quarter" idx="13"/>
          </p:nvPr>
        </p:nvSpPr>
        <p:spPr>
          <a:xfrm>
            <a:off x="277905" y="171450"/>
            <a:ext cx="2057400" cy="1529334"/>
          </a:xfrm>
        </p:spPr>
      </p:sp>
      <p:sp>
        <p:nvSpPr>
          <p:cNvPr id="8" name="Picture Placeholder 7"/>
          <p:cNvSpPr>
            <a:spLocks noGrp="1"/>
          </p:cNvSpPr>
          <p:nvPr>
            <p:ph type="pic" sz="quarter" idx="14"/>
          </p:nvPr>
        </p:nvSpPr>
        <p:spPr>
          <a:xfrm>
            <a:off x="2460625" y="171450"/>
            <a:ext cx="2057400" cy="1529334"/>
          </a:xfrm>
        </p:spPr>
      </p:sp>
      <p:sp>
        <p:nvSpPr>
          <p:cNvPr id="10" name="Title 1"/>
          <p:cNvSpPr>
            <a:spLocks noGrp="1"/>
          </p:cNvSpPr>
          <p:nvPr>
            <p:ph type="title"/>
          </p:nvPr>
        </p:nvSpPr>
        <p:spPr>
          <a:xfrm>
            <a:off x="4990444" y="563945"/>
            <a:ext cx="3799498" cy="1191695"/>
          </a:xfrm>
        </p:spPr>
        <p:txBody>
          <a:bodyPr anchor="b"/>
          <a:lstStyle>
            <a:lvl1pPr algn="ctr">
              <a:defRPr sz="2000" b="1">
                <a:solidFill>
                  <a:schemeClr val="tx1"/>
                </a:solidFill>
              </a:defRPr>
            </a:lvl1pPr>
          </a:lstStyle>
          <a:p>
            <a:r>
              <a:rPr lang="en-US" dirty="0"/>
              <a:t>Click to edit Master title style</a:t>
            </a:r>
          </a:p>
        </p:txBody>
      </p:sp>
      <p:sp>
        <p:nvSpPr>
          <p:cNvPr id="11" name="Text Placeholder 3"/>
          <p:cNvSpPr>
            <a:spLocks noGrp="1"/>
          </p:cNvSpPr>
          <p:nvPr>
            <p:ph type="body" sz="half" idx="2"/>
          </p:nvPr>
        </p:nvSpPr>
        <p:spPr>
          <a:xfrm>
            <a:off x="4990444" y="1755639"/>
            <a:ext cx="3799498" cy="2902250"/>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75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4"/>
            <a:ext cx="1009650" cy="273844"/>
          </a:xfrm>
          <a:prstGeom prst="rect">
            <a:avLst/>
          </a:prstGeom>
        </p:spPr>
        <p:txBody>
          <a:bodyPr/>
          <a:lstStyle/>
          <a:p>
            <a:fld id="{4B469F6A-6969-FD40-8D37-C59213B3D641}" type="datetimeFigureOut">
              <a:rPr lang="en-US" smtClean="0"/>
              <a:pPr/>
              <a:t>11/3/24</a:t>
            </a:fld>
            <a:endParaRPr lang="en-US" dirty="0"/>
          </a:p>
        </p:txBody>
      </p:sp>
      <p:sp>
        <p:nvSpPr>
          <p:cNvPr id="4" name="Footer Placeholder 3"/>
          <p:cNvSpPr>
            <a:spLocks noGrp="1"/>
          </p:cNvSpPr>
          <p:nvPr>
            <p:ph type="ftr" sz="quarter" idx="11"/>
          </p:nvPr>
        </p:nvSpPr>
        <p:spPr>
          <a:xfrm>
            <a:off x="146685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4362450" y="4767264"/>
            <a:ext cx="2133600" cy="273844"/>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8" y="1773936"/>
            <a:ext cx="4240119" cy="2883952"/>
          </a:xfrm>
        </p:spPr>
      </p:sp>
      <p:sp>
        <p:nvSpPr>
          <p:cNvPr id="7" name="Picture Placeholder 6"/>
          <p:cNvSpPr>
            <a:spLocks noGrp="1"/>
          </p:cNvSpPr>
          <p:nvPr>
            <p:ph type="pic" sz="quarter" idx="13"/>
          </p:nvPr>
        </p:nvSpPr>
        <p:spPr>
          <a:xfrm>
            <a:off x="277905" y="171450"/>
            <a:ext cx="2057400" cy="1529334"/>
          </a:xfrm>
        </p:spPr>
      </p:sp>
      <p:sp>
        <p:nvSpPr>
          <p:cNvPr id="8" name="Picture Placeholder 7"/>
          <p:cNvSpPr>
            <a:spLocks noGrp="1"/>
          </p:cNvSpPr>
          <p:nvPr>
            <p:ph type="pic" sz="quarter" idx="14"/>
          </p:nvPr>
        </p:nvSpPr>
        <p:spPr>
          <a:xfrm>
            <a:off x="2460625" y="171450"/>
            <a:ext cx="2057400" cy="1529334"/>
          </a:xfrm>
        </p:spPr>
      </p:sp>
      <p:sp>
        <p:nvSpPr>
          <p:cNvPr id="9" name="Picture Placeholder 4"/>
          <p:cNvSpPr>
            <a:spLocks noGrp="1"/>
          </p:cNvSpPr>
          <p:nvPr>
            <p:ph type="pic" idx="15"/>
          </p:nvPr>
        </p:nvSpPr>
        <p:spPr>
          <a:xfrm>
            <a:off x="4670427" y="171450"/>
            <a:ext cx="4240119" cy="2883952"/>
          </a:xfrm>
        </p:spPr>
      </p:sp>
      <p:sp>
        <p:nvSpPr>
          <p:cNvPr id="10" name="Picture Placeholder 6"/>
          <p:cNvSpPr>
            <a:spLocks noGrp="1"/>
          </p:cNvSpPr>
          <p:nvPr>
            <p:ph type="pic" sz="quarter" idx="16"/>
          </p:nvPr>
        </p:nvSpPr>
        <p:spPr>
          <a:xfrm>
            <a:off x="4670424" y="3131933"/>
            <a:ext cx="2057400" cy="1529334"/>
          </a:xfrm>
        </p:spPr>
      </p:sp>
      <p:sp>
        <p:nvSpPr>
          <p:cNvPr id="11" name="Picture Placeholder 7"/>
          <p:cNvSpPr>
            <a:spLocks noGrp="1"/>
          </p:cNvSpPr>
          <p:nvPr>
            <p:ph type="pic" sz="quarter" idx="17"/>
          </p:nvPr>
        </p:nvSpPr>
        <p:spPr>
          <a:xfrm>
            <a:off x="6853144" y="3131933"/>
            <a:ext cx="2057400" cy="1529334"/>
          </a:xfrm>
        </p:spPr>
      </p:sp>
    </p:spTree>
    <p:extLst>
      <p:ext uri="{BB962C8B-B14F-4D97-AF65-F5344CB8AC3E}">
        <p14:creationId xmlns:p14="http://schemas.microsoft.com/office/powerpoint/2010/main" val="15894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
            <a:ext cx="7772400" cy="671513"/>
          </a:xfrm>
        </p:spPr>
        <p:txBody>
          <a:bodyPr>
            <a:normAutofit/>
          </a:bodyPr>
          <a:lstStyle>
            <a:lvl1pPr>
              <a:defRPr sz="2400"/>
            </a:lvl1pPr>
          </a:lstStyle>
          <a:p>
            <a:r>
              <a:rPr lang="en-US" dirty="0"/>
              <a:t>Click to edit Master title style</a:t>
            </a:r>
          </a:p>
        </p:txBody>
      </p:sp>
      <p:sp>
        <p:nvSpPr>
          <p:cNvPr id="4" name="Date Placeholder 3"/>
          <p:cNvSpPr>
            <a:spLocks noGrp="1"/>
          </p:cNvSpPr>
          <p:nvPr>
            <p:ph type="dt" sz="half" idx="10"/>
          </p:nvPr>
        </p:nvSpPr>
        <p:spPr>
          <a:xfrm>
            <a:off x="457200" y="4767264"/>
            <a:ext cx="1280302" cy="273844"/>
          </a:xfrm>
          <a:prstGeom prst="rect">
            <a:avLst/>
          </a:prstGeom>
        </p:spPr>
        <p:txBody>
          <a:bodyPr/>
          <a:lstStyle/>
          <a:p>
            <a:fld id="{CB016D1E-C240-F54C-B964-4E8AE0DA4492}" type="datetimeFigureOut">
              <a:rPr lang="en-US" smtClean="0"/>
              <a:t>11/3/24</a:t>
            </a:fld>
            <a:endParaRPr lang="en-US"/>
          </a:p>
        </p:txBody>
      </p:sp>
      <p:sp>
        <p:nvSpPr>
          <p:cNvPr id="5" name="Footer Placeholder 4"/>
          <p:cNvSpPr>
            <a:spLocks noGrp="1"/>
          </p:cNvSpPr>
          <p:nvPr>
            <p:ph type="ftr" sz="quarter" idx="11"/>
          </p:nvPr>
        </p:nvSpPr>
        <p:spPr>
          <a:xfrm>
            <a:off x="1737502"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4633102" y="4767264"/>
            <a:ext cx="2133600" cy="273844"/>
          </a:xfrm>
          <a:prstGeom prst="rect">
            <a:avLst/>
          </a:prstGeom>
        </p:spPr>
        <p:txBody>
          <a:bodyPr/>
          <a:lstStyle/>
          <a:p>
            <a:fld id="{1246A90C-EDD6-534A-836B-F35EA6B6A503}" type="slidenum">
              <a:rPr lang="en-US" smtClean="0"/>
              <a:t>‹#›</a:t>
            </a:fld>
            <a:endParaRPr lang="en-US"/>
          </a:p>
        </p:txBody>
      </p:sp>
      <p:sp>
        <p:nvSpPr>
          <p:cNvPr id="10" name="Chart Placeholder 9"/>
          <p:cNvSpPr>
            <a:spLocks noGrp="1"/>
          </p:cNvSpPr>
          <p:nvPr>
            <p:ph type="chart" sz="quarter" idx="13"/>
          </p:nvPr>
        </p:nvSpPr>
        <p:spPr>
          <a:xfrm>
            <a:off x="457200" y="847726"/>
            <a:ext cx="7772400" cy="3776663"/>
          </a:xfrm>
        </p:spPr>
        <p:txBody>
          <a:bodyPr/>
          <a:lstStyle>
            <a:lvl1pPr>
              <a:defRPr>
                <a:solidFill>
                  <a:schemeClr val="tx1"/>
                </a:solidFill>
              </a:defRPr>
            </a:lvl1pPr>
          </a:lstStyle>
          <a:p>
            <a:endParaRPr lang="en-US" dirty="0"/>
          </a:p>
        </p:txBody>
      </p:sp>
      <p:cxnSp>
        <p:nvCxnSpPr>
          <p:cNvPr id="8" name="Straight Connector 7">
            <a:extLst>
              <a:ext uri="{FF2B5EF4-FFF2-40B4-BE49-F238E27FC236}">
                <a16:creationId xmlns:a16="http://schemas.microsoft.com/office/drawing/2014/main" id="{A56AF4CE-BADB-1F43-B2D3-4E4B8D76C7AC}"/>
              </a:ext>
            </a:extLst>
          </p:cNvPr>
          <p:cNvCxnSpPr/>
          <p:nvPr userDrawn="1"/>
        </p:nvCxnSpPr>
        <p:spPr>
          <a:xfrm>
            <a:off x="457200" y="755221"/>
            <a:ext cx="8229600" cy="0"/>
          </a:xfrm>
          <a:prstGeom prst="line">
            <a:avLst/>
          </a:prstGeom>
          <a:ln w="41275">
            <a:solidFill>
              <a:srgbClr val="FD6D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19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ig Logo">
    <p:spTree>
      <p:nvGrpSpPr>
        <p:cNvPr id="1" name=""/>
        <p:cNvGrpSpPr/>
        <p:nvPr/>
      </p:nvGrpSpPr>
      <p:grpSpPr>
        <a:xfrm>
          <a:off x="0" y="0"/>
          <a:ext cx="0" cy="0"/>
          <a:chOff x="0" y="0"/>
          <a:chExt cx="0" cy="0"/>
        </a:xfrm>
      </p:grpSpPr>
      <p:sp>
        <p:nvSpPr>
          <p:cNvPr id="6" name="Rectangle 5"/>
          <p:cNvSpPr/>
          <p:nvPr userDrawn="1"/>
        </p:nvSpPr>
        <p:spPr>
          <a:xfrm>
            <a:off x="0" y="3495910"/>
            <a:ext cx="9144000" cy="1647591"/>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1371600" y="161802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
          <p:cNvSpPr>
            <a:spLocks noGrp="1"/>
          </p:cNvSpPr>
          <p:nvPr>
            <p:ph type="ctrTitle"/>
          </p:nvPr>
        </p:nvSpPr>
        <p:spPr>
          <a:xfrm>
            <a:off x="685800" y="297534"/>
            <a:ext cx="7772400" cy="1102519"/>
          </a:xfrm>
        </p:spPr>
        <p:txBody>
          <a:bodyPr>
            <a:normAutofit/>
          </a:bodyPr>
          <a:lstStyle>
            <a:lvl1pPr algn="ctr">
              <a:defRPr sz="4000" b="1"/>
            </a:lvl1pPr>
          </a:lstStyle>
          <a:p>
            <a:r>
              <a:rPr lang="en-US" dirty="0"/>
              <a:t>Click to edit Master title style</a:t>
            </a:r>
          </a:p>
        </p:txBody>
      </p:sp>
      <p:pic>
        <p:nvPicPr>
          <p:cNvPr id="2" name="Picture 1">
            <a:extLst>
              <a:ext uri="{FF2B5EF4-FFF2-40B4-BE49-F238E27FC236}">
                <a16:creationId xmlns:a16="http://schemas.microsoft.com/office/drawing/2014/main" id="{2FA348F1-4605-0A4E-8228-378CCFBDB3B1}"/>
              </a:ext>
            </a:extLst>
          </p:cNvPr>
          <p:cNvPicPr>
            <a:picLocks noChangeAspect="1"/>
          </p:cNvPicPr>
          <p:nvPr userDrawn="1"/>
        </p:nvPicPr>
        <p:blipFill>
          <a:blip r:embed="rId2"/>
          <a:stretch>
            <a:fillRect/>
          </a:stretch>
        </p:blipFill>
        <p:spPr>
          <a:xfrm>
            <a:off x="3786701" y="3742520"/>
            <a:ext cx="1602755" cy="1072113"/>
          </a:xfrm>
          <a:prstGeom prst="rect">
            <a:avLst/>
          </a:prstGeom>
        </p:spPr>
      </p:pic>
    </p:spTree>
    <p:extLst>
      <p:ext uri="{BB962C8B-B14F-4D97-AF65-F5344CB8AC3E}">
        <p14:creationId xmlns:p14="http://schemas.microsoft.com/office/powerpoint/2010/main" val="418779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Minimal Identit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4389"/>
            <a:ext cx="7772400" cy="1102519"/>
          </a:xfrm>
        </p:spPr>
        <p:txBody>
          <a:bodyPr>
            <a:normAutofit/>
          </a:bodyPr>
          <a:lstStyle>
            <a:lvl1pPr>
              <a:defRPr sz="4000" b="1"/>
            </a:lvl1pPr>
          </a:lstStyle>
          <a:p>
            <a:r>
              <a:rPr lang="en-US" dirty="0"/>
              <a:t>Click to edit Master title style</a:t>
            </a:r>
          </a:p>
        </p:txBody>
      </p:sp>
      <p:sp>
        <p:nvSpPr>
          <p:cNvPr id="3" name="Subtitle 2"/>
          <p:cNvSpPr>
            <a:spLocks noGrp="1"/>
          </p:cNvSpPr>
          <p:nvPr>
            <p:ph type="subTitle" idx="1"/>
          </p:nvPr>
        </p:nvSpPr>
        <p:spPr>
          <a:xfrm>
            <a:off x="1371600" y="2311219"/>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4637997"/>
            <a:ext cx="9144000" cy="505504"/>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B46666-FCB5-344D-8236-EAC65CDB372C}"/>
              </a:ext>
            </a:extLst>
          </p:cNvPr>
          <p:cNvPicPr>
            <a:picLocks noChangeAspect="1"/>
          </p:cNvPicPr>
          <p:nvPr userDrawn="1"/>
        </p:nvPicPr>
        <p:blipFill>
          <a:blip r:embed="rId2"/>
          <a:stretch>
            <a:fillRect/>
          </a:stretch>
        </p:blipFill>
        <p:spPr>
          <a:xfrm>
            <a:off x="7546740" y="4736520"/>
            <a:ext cx="1509183" cy="333062"/>
          </a:xfrm>
          <a:prstGeom prst="rect">
            <a:avLst/>
          </a:prstGeom>
        </p:spPr>
      </p:pic>
    </p:spTree>
    <p:extLst>
      <p:ext uri="{BB962C8B-B14F-4D97-AF65-F5344CB8AC3E}">
        <p14:creationId xmlns:p14="http://schemas.microsoft.com/office/powerpoint/2010/main" val="135044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hoto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5143499"/>
          </a:xfrm>
          <a:prstGeom prst="rect">
            <a:avLst/>
          </a:prstGeom>
        </p:spPr>
      </p:pic>
      <p:sp>
        <p:nvSpPr>
          <p:cNvPr id="16" name="Rectangle 15">
            <a:extLst>
              <a:ext uri="{FF2B5EF4-FFF2-40B4-BE49-F238E27FC236}">
                <a16:creationId xmlns:a16="http://schemas.microsoft.com/office/drawing/2014/main" id="{E1CEA944-8C83-0749-803E-9F2D1889E187}"/>
              </a:ext>
            </a:extLst>
          </p:cNvPr>
          <p:cNvSpPr/>
          <p:nvPr userDrawn="1"/>
        </p:nvSpPr>
        <p:spPr>
          <a:xfrm>
            <a:off x="390008" y="0"/>
            <a:ext cx="4193654" cy="5143500"/>
          </a:xfrm>
          <a:prstGeom prst="rect">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F462442-48EB-6146-89C2-7AA4854FA4DE}"/>
              </a:ext>
            </a:extLst>
          </p:cNvPr>
          <p:cNvGrpSpPr/>
          <p:nvPr userDrawn="1"/>
        </p:nvGrpSpPr>
        <p:grpSpPr>
          <a:xfrm>
            <a:off x="1596519" y="3211881"/>
            <a:ext cx="1873729" cy="1302368"/>
            <a:chOff x="3615775" y="2834640"/>
            <a:chExt cx="2039112" cy="1417320"/>
          </a:xfrm>
        </p:grpSpPr>
        <p:sp>
          <p:nvSpPr>
            <p:cNvPr id="19" name="Rectangle 18">
              <a:extLst>
                <a:ext uri="{FF2B5EF4-FFF2-40B4-BE49-F238E27FC236}">
                  <a16:creationId xmlns:a16="http://schemas.microsoft.com/office/drawing/2014/main" id="{1ADA2F4F-8855-7744-8D34-381A6FB10D78}"/>
                </a:ext>
              </a:extLst>
            </p:cNvPr>
            <p:cNvSpPr/>
            <p:nvPr userDrawn="1"/>
          </p:nvSpPr>
          <p:spPr>
            <a:xfrm>
              <a:off x="4302329" y="2860001"/>
              <a:ext cx="576292" cy="57972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UT_logo_RGB.eps">
              <a:extLst>
                <a:ext uri="{FF2B5EF4-FFF2-40B4-BE49-F238E27FC236}">
                  <a16:creationId xmlns:a16="http://schemas.microsoft.com/office/drawing/2014/main" id="{7FDB297C-692A-FB4C-B5AC-ED255C9385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7063" r="-4562" b="-7766"/>
            <a:stretch/>
          </p:blipFill>
          <p:spPr>
            <a:xfrm>
              <a:off x="3615775" y="2834640"/>
              <a:ext cx="2039112" cy="1417320"/>
            </a:xfrm>
            <a:prstGeom prst="rect">
              <a:avLst/>
            </a:prstGeom>
          </p:spPr>
        </p:pic>
      </p:grpSp>
      <p:sp>
        <p:nvSpPr>
          <p:cNvPr id="8" name="Rectangle 7">
            <a:extLst>
              <a:ext uri="{FF2B5EF4-FFF2-40B4-BE49-F238E27FC236}">
                <a16:creationId xmlns:a16="http://schemas.microsoft.com/office/drawing/2014/main" id="{AB7046C7-3E9E-7B46-A08A-E8A1B1E54377}"/>
              </a:ext>
            </a:extLst>
          </p:cNvPr>
          <p:cNvSpPr/>
          <p:nvPr userDrawn="1"/>
        </p:nvSpPr>
        <p:spPr>
          <a:xfrm>
            <a:off x="390008" y="5044698"/>
            <a:ext cx="4193654" cy="9880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DBC353D7-084D-4243-A74A-E3989B8101FC}"/>
              </a:ext>
            </a:extLst>
          </p:cNvPr>
          <p:cNvSpPr>
            <a:spLocks noGrp="1"/>
          </p:cNvSpPr>
          <p:nvPr>
            <p:ph type="body" sz="quarter" idx="10" hasCustomPrompt="1"/>
          </p:nvPr>
        </p:nvSpPr>
        <p:spPr>
          <a:xfrm>
            <a:off x="378347" y="433953"/>
            <a:ext cx="4193654" cy="2332494"/>
          </a:xfrm>
        </p:spPr>
        <p:txBody>
          <a:bodyPr anchor="ctr">
            <a:normAutofit/>
          </a:bodyPr>
          <a:lstStyle>
            <a:lvl1pPr>
              <a:defRPr sz="4000" b="1" i="0">
                <a:solidFill>
                  <a:srgbClr val="3B3C3E"/>
                </a:solidFill>
                <a:latin typeface="Arial" panose="020B0604020202020204" pitchFamily="34" charset="0"/>
                <a:cs typeface="Arial" panose="020B0604020202020204" pitchFamily="34" charset="0"/>
              </a:defRPr>
            </a:lvl1pPr>
          </a:lstStyle>
          <a:p>
            <a:pPr lvl="0"/>
            <a:r>
              <a:rPr lang="en-US" dirty="0"/>
              <a:t>Edit Master </a:t>
            </a:r>
            <a:br>
              <a:rPr lang="en-US" dirty="0"/>
            </a:br>
            <a:r>
              <a:rPr lang="en-US" dirty="0"/>
              <a:t>text styles</a:t>
            </a:r>
          </a:p>
        </p:txBody>
      </p:sp>
    </p:spTree>
    <p:extLst>
      <p:ext uri="{BB962C8B-B14F-4D97-AF65-F5344CB8AC3E}">
        <p14:creationId xmlns:p14="http://schemas.microsoft.com/office/powerpoint/2010/main" val="47149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031"/>
            <a:ext cx="9144000" cy="5159531"/>
          </a:xfrm>
          <a:prstGeom prst="rect">
            <a:avLst/>
          </a:prstGeom>
        </p:spPr>
      </p:pic>
      <p:sp>
        <p:nvSpPr>
          <p:cNvPr id="6" name="Rectangle 5">
            <a:extLst>
              <a:ext uri="{FF2B5EF4-FFF2-40B4-BE49-F238E27FC236}">
                <a16:creationId xmlns:a16="http://schemas.microsoft.com/office/drawing/2014/main" id="{5226330B-B6DD-CC48-93CA-7BAD5316A5EE}"/>
              </a:ext>
            </a:extLst>
          </p:cNvPr>
          <p:cNvSpPr/>
          <p:nvPr userDrawn="1"/>
        </p:nvSpPr>
        <p:spPr>
          <a:xfrm>
            <a:off x="4564442" y="0"/>
            <a:ext cx="4193654" cy="5143500"/>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0F7205-B212-904B-8146-2F4DEBDCC8C3}"/>
              </a:ext>
            </a:extLst>
          </p:cNvPr>
          <p:cNvSpPr>
            <a:spLocks noGrp="1"/>
          </p:cNvSpPr>
          <p:nvPr>
            <p:ph type="title"/>
          </p:nvPr>
        </p:nvSpPr>
        <p:spPr>
          <a:xfrm>
            <a:off x="4564442" y="205979"/>
            <a:ext cx="4193654" cy="2659847"/>
          </a:xfrm>
        </p:spPr>
        <p:txBody>
          <a:bodyPr>
            <a:normAutofit/>
          </a:bodyPr>
          <a:lstStyle>
            <a:lvl1pPr algn="ctr">
              <a:defRPr sz="4000" b="1">
                <a:solidFill>
                  <a:srgbClr val="3B3C3E"/>
                </a:solidFill>
              </a:defRPr>
            </a:lvl1pPr>
          </a:lstStyle>
          <a:p>
            <a:r>
              <a:rPr lang="en-US" dirty="0"/>
              <a:t>Click to edit Master title style</a:t>
            </a:r>
          </a:p>
        </p:txBody>
      </p:sp>
      <p:grpSp>
        <p:nvGrpSpPr>
          <p:cNvPr id="11" name="Group 10">
            <a:extLst>
              <a:ext uri="{FF2B5EF4-FFF2-40B4-BE49-F238E27FC236}">
                <a16:creationId xmlns:a16="http://schemas.microsoft.com/office/drawing/2014/main" id="{ACBD1775-7EB3-3142-9681-2EE798E0CE79}"/>
              </a:ext>
            </a:extLst>
          </p:cNvPr>
          <p:cNvGrpSpPr/>
          <p:nvPr userDrawn="1"/>
        </p:nvGrpSpPr>
        <p:grpSpPr>
          <a:xfrm>
            <a:off x="5770953" y="3211881"/>
            <a:ext cx="1873729" cy="1302368"/>
            <a:chOff x="3615775" y="2834640"/>
            <a:chExt cx="2039112" cy="1417320"/>
          </a:xfrm>
        </p:grpSpPr>
        <p:sp>
          <p:nvSpPr>
            <p:cNvPr id="12" name="Rectangle 11">
              <a:extLst>
                <a:ext uri="{FF2B5EF4-FFF2-40B4-BE49-F238E27FC236}">
                  <a16:creationId xmlns:a16="http://schemas.microsoft.com/office/drawing/2014/main" id="{F30AB858-100E-7F4C-B77B-5E587A56A0C4}"/>
                </a:ext>
              </a:extLst>
            </p:cNvPr>
            <p:cNvSpPr/>
            <p:nvPr userDrawn="1"/>
          </p:nvSpPr>
          <p:spPr>
            <a:xfrm>
              <a:off x="4302329" y="2860001"/>
              <a:ext cx="576292" cy="57972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UT_logo_RGB.eps">
              <a:extLst>
                <a:ext uri="{FF2B5EF4-FFF2-40B4-BE49-F238E27FC236}">
                  <a16:creationId xmlns:a16="http://schemas.microsoft.com/office/drawing/2014/main" id="{539D5D5C-DE35-3442-8B67-1FF05B0C23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7063" r="-4562" b="-7766"/>
            <a:stretch/>
          </p:blipFill>
          <p:spPr>
            <a:xfrm>
              <a:off x="3615775" y="2834640"/>
              <a:ext cx="2039112" cy="1417320"/>
            </a:xfrm>
            <a:prstGeom prst="rect">
              <a:avLst/>
            </a:prstGeom>
          </p:spPr>
        </p:pic>
      </p:grpSp>
      <p:sp>
        <p:nvSpPr>
          <p:cNvPr id="8" name="Rectangle 7">
            <a:extLst>
              <a:ext uri="{FF2B5EF4-FFF2-40B4-BE49-F238E27FC236}">
                <a16:creationId xmlns:a16="http://schemas.microsoft.com/office/drawing/2014/main" id="{6C022A84-7D89-8840-989D-E781012D66E7}"/>
              </a:ext>
            </a:extLst>
          </p:cNvPr>
          <p:cNvSpPr/>
          <p:nvPr userDrawn="1"/>
        </p:nvSpPr>
        <p:spPr>
          <a:xfrm>
            <a:off x="4564442" y="5044698"/>
            <a:ext cx="4193654" cy="9880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89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3B3C3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855063" y="4767264"/>
            <a:ext cx="2895600" cy="273844"/>
          </a:xfrm>
        </p:spPr>
        <p:txBody>
          <a:bodyPr/>
          <a:lstStyle>
            <a:lvl1pP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12"/>
          </p:nvPr>
        </p:nvSpPr>
        <p:spPr>
          <a:xfrm>
            <a:off x="4750663" y="4767264"/>
            <a:ext cx="2133600" cy="273844"/>
          </a:xfrm>
        </p:spPr>
        <p:txBody>
          <a:bodyPr/>
          <a:lstStyle>
            <a:lvl1pPr>
              <a:defRPr sz="1000">
                <a:solidFill>
                  <a:schemeClr val="bg1"/>
                </a:solidFill>
                <a:latin typeface="Arial"/>
                <a:cs typeface="Arial"/>
              </a:defRPr>
            </a:lvl1pPr>
          </a:lstStyle>
          <a:p>
            <a:fld id="{051C7006-7120-F341-A188-F97DDD913081}" type="slidenum">
              <a:rPr lang="en-US" smtClean="0"/>
              <a:pPr/>
              <a:t>‹#›</a:t>
            </a:fld>
            <a:endParaRPr lang="en-US" dirty="0"/>
          </a:p>
        </p:txBody>
      </p:sp>
      <p:cxnSp>
        <p:nvCxnSpPr>
          <p:cNvPr id="7" name="Straight Connector 6">
            <a:extLst>
              <a:ext uri="{FF2B5EF4-FFF2-40B4-BE49-F238E27FC236}">
                <a16:creationId xmlns:a16="http://schemas.microsoft.com/office/drawing/2014/main" id="{7B7FCDEB-8DD1-9A42-BFDE-635B27756DE7}"/>
              </a:ext>
            </a:extLst>
          </p:cNvPr>
          <p:cNvCxnSpPr/>
          <p:nvPr userDrawn="1"/>
        </p:nvCxnSpPr>
        <p:spPr>
          <a:xfrm>
            <a:off x="457200" y="1063229"/>
            <a:ext cx="8229600" cy="0"/>
          </a:xfrm>
          <a:prstGeom prst="line">
            <a:avLst/>
          </a:prstGeom>
          <a:ln w="41275">
            <a:solidFill>
              <a:srgbClr val="FD6D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77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233236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Pull Quote">
    <p:spTree>
      <p:nvGrpSpPr>
        <p:cNvPr id="1" name=""/>
        <p:cNvGrpSpPr/>
        <p:nvPr/>
      </p:nvGrpSpPr>
      <p:grpSpPr>
        <a:xfrm>
          <a:off x="0" y="0"/>
          <a:ext cx="0" cy="0"/>
          <a:chOff x="0" y="0"/>
          <a:chExt cx="0" cy="0"/>
        </a:xfrm>
      </p:grpSpPr>
      <p:sp>
        <p:nvSpPr>
          <p:cNvPr id="6" name="Rectangle 5"/>
          <p:cNvSpPr/>
          <p:nvPr userDrawn="1"/>
        </p:nvSpPr>
        <p:spPr>
          <a:xfrm>
            <a:off x="0" y="0"/>
            <a:ext cx="9144000" cy="5143501"/>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685800" y="1269084"/>
            <a:ext cx="7772400" cy="1102519"/>
          </a:xfrm>
          <a:prstGeom prst="rect">
            <a:avLst/>
          </a:prstGeom>
        </p:spPr>
        <p:txBody>
          <a:bodyPr>
            <a:normAutofit/>
          </a:bodyPr>
          <a:lstStyle>
            <a:lvl1pPr algn="ctr">
              <a:defRPr sz="4000" b="1">
                <a:solidFill>
                  <a:schemeClr val="bg1"/>
                </a:solidFill>
              </a:defRPr>
            </a:lvl1pPr>
          </a:lstStyle>
          <a:p>
            <a:endParaRPr lang="en-US" dirty="0"/>
          </a:p>
        </p:txBody>
      </p:sp>
      <p:sp>
        <p:nvSpPr>
          <p:cNvPr id="8" name="Text Placeholder 2">
            <a:extLst>
              <a:ext uri="{FF2B5EF4-FFF2-40B4-BE49-F238E27FC236}">
                <a16:creationId xmlns:a16="http://schemas.microsoft.com/office/drawing/2014/main" id="{76385178-1185-A044-A49D-D374ABB2FDF0}"/>
              </a:ext>
            </a:extLst>
          </p:cNvPr>
          <p:cNvSpPr>
            <a:spLocks noGrp="1"/>
          </p:cNvSpPr>
          <p:nvPr>
            <p:ph type="body" idx="1"/>
          </p:nvPr>
        </p:nvSpPr>
        <p:spPr>
          <a:xfrm>
            <a:off x="695528" y="2571750"/>
            <a:ext cx="7772400" cy="434975"/>
          </a:xfrm>
          <a:prstGeom prst="rect">
            <a:avLst/>
          </a:prstGeom>
        </p:spPr>
        <p:txBody>
          <a:bodyPr anchor="b"/>
          <a:lstStyle>
            <a:lvl1pPr marL="0" indent="0" algn="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38670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BA7003-00DC-104B-92AD-B7A90026C1F9}"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7006-7120-F341-A188-F97DDD913081}" type="slidenum">
              <a:rPr lang="en-US" smtClean="0"/>
              <a:t>‹#›</a:t>
            </a:fld>
            <a:endParaRPr lang="en-US"/>
          </a:p>
        </p:txBody>
      </p:sp>
      <p:cxnSp>
        <p:nvCxnSpPr>
          <p:cNvPr id="8" name="Straight Connector 7">
            <a:extLst>
              <a:ext uri="{FF2B5EF4-FFF2-40B4-BE49-F238E27FC236}">
                <a16:creationId xmlns:a16="http://schemas.microsoft.com/office/drawing/2014/main" id="{1FCCF5D2-1E8C-C947-AADC-F0306D77DE52}"/>
              </a:ext>
            </a:extLst>
          </p:cNvPr>
          <p:cNvCxnSpPr/>
          <p:nvPr userDrawn="1"/>
        </p:nvCxnSpPr>
        <p:spPr>
          <a:xfrm>
            <a:off x="457200" y="1063229"/>
            <a:ext cx="8229600" cy="0"/>
          </a:xfrm>
          <a:prstGeom prst="line">
            <a:avLst/>
          </a:prstGeom>
          <a:ln w="41275">
            <a:solidFill>
              <a:srgbClr val="FD6D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555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subtitle style</a:t>
            </a:r>
          </a:p>
        </p:txBody>
      </p:sp>
    </p:spTree>
    <p:extLst>
      <p:ext uri="{BB962C8B-B14F-4D97-AF65-F5344CB8AC3E}">
        <p14:creationId xmlns:p14="http://schemas.microsoft.com/office/powerpoint/2010/main" val="1758142741"/>
      </p:ext>
    </p:extLst>
  </p:cSld>
  <p:clrMap bg1="lt1" tx1="dk1" bg2="lt2" tx2="dk2" accent1="accent1" accent2="accent2" accent3="accent3" accent4="accent4" accent5="accent5" accent6="accent6" hlink="hlink" folHlink="folHlink"/>
  <p:sldLayoutIdLst>
    <p:sldLayoutId id="2147483702" r:id="rId1"/>
    <p:sldLayoutId id="2147483661" r:id="rId2"/>
    <p:sldLayoutId id="2147483649" r:id="rId3"/>
    <p:sldLayoutId id="2147483663" r:id="rId4"/>
    <p:sldLayoutId id="2147483696" r:id="rId5"/>
  </p:sldLayoutIdLst>
  <p:txStyles>
    <p:titleStyle>
      <a:lvl1pPr algn="ctr" defTabSz="457200" rtl="0" eaLnBrk="1" latinLnBrk="0" hangingPunct="1">
        <a:spcBef>
          <a:spcPct val="0"/>
        </a:spcBef>
        <a:buNone/>
        <a:defRPr sz="4000" b="1" kern="1200">
          <a:solidFill>
            <a:srgbClr val="3B3C3E"/>
          </a:solidFill>
          <a:latin typeface="Arial"/>
          <a:ea typeface="+mj-ea"/>
          <a:cs typeface="Arial"/>
        </a:defRPr>
      </a:lvl1pPr>
    </p:titleStyle>
    <p:bodyStyle>
      <a:lvl1pPr marL="0" indent="0" algn="ctr" defTabSz="457200" rtl="0" eaLnBrk="1" latinLnBrk="0" hangingPunct="1">
        <a:spcBef>
          <a:spcPct val="20000"/>
        </a:spcBef>
        <a:buFont typeface="Arial"/>
        <a:buNone/>
        <a:defRPr sz="3200" kern="1200">
          <a:solidFill>
            <a:srgbClr val="77797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637997"/>
            <a:ext cx="9144000" cy="505504"/>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3" y="4767264"/>
            <a:ext cx="1310609" cy="273844"/>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11/3/24</a:t>
            </a:fld>
            <a:endParaRPr lang="en-US" dirty="0"/>
          </a:p>
        </p:txBody>
      </p:sp>
      <p:sp>
        <p:nvSpPr>
          <p:cNvPr id="5" name="Footer Placeholder 4"/>
          <p:cNvSpPr>
            <a:spLocks noGrp="1"/>
          </p:cNvSpPr>
          <p:nvPr>
            <p:ph type="ftr" sz="quarter" idx="3"/>
          </p:nvPr>
        </p:nvSpPr>
        <p:spPr>
          <a:xfrm>
            <a:off x="1767809" y="4767264"/>
            <a:ext cx="2895600" cy="273844"/>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667371" y="4767264"/>
            <a:ext cx="2133600" cy="273844"/>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0" name="Picture 9">
            <a:extLst>
              <a:ext uri="{FF2B5EF4-FFF2-40B4-BE49-F238E27FC236}">
                <a16:creationId xmlns:a16="http://schemas.microsoft.com/office/drawing/2014/main" id="{D83F7FBA-8F19-A74B-AA9E-358134CAF3AC}"/>
              </a:ext>
            </a:extLst>
          </p:cNvPr>
          <p:cNvPicPr>
            <a:picLocks noChangeAspect="1"/>
          </p:cNvPicPr>
          <p:nvPr userDrawn="1"/>
        </p:nvPicPr>
        <p:blipFill>
          <a:blip r:embed="rId8"/>
          <a:stretch>
            <a:fillRect/>
          </a:stretch>
        </p:blipFill>
        <p:spPr>
          <a:xfrm>
            <a:off x="7546740" y="4736520"/>
            <a:ext cx="1509183" cy="333062"/>
          </a:xfrm>
          <a:prstGeom prst="rect">
            <a:avLst/>
          </a:prstGeom>
        </p:spPr>
      </p:pic>
    </p:spTree>
    <p:extLst>
      <p:ext uri="{BB962C8B-B14F-4D97-AF65-F5344CB8AC3E}">
        <p14:creationId xmlns:p14="http://schemas.microsoft.com/office/powerpoint/2010/main" val="21013191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705" r:id="rId3"/>
    <p:sldLayoutId id="2147483671" r:id="rId4"/>
    <p:sldLayoutId id="2147483672" r:id="rId5"/>
    <p:sldLayoutId id="2147483674" r:id="rId6"/>
  </p:sldLayoutIdLst>
  <p:txStyles>
    <p:titleStyle>
      <a:lvl1pPr algn="l" defTabSz="457200" rtl="0" eaLnBrk="1" latinLnBrk="0" hangingPunct="1">
        <a:spcBef>
          <a:spcPct val="0"/>
        </a:spcBef>
        <a:buNone/>
        <a:defRPr sz="40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637997"/>
            <a:ext cx="9144000" cy="505504"/>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457203" y="4767264"/>
            <a:ext cx="1310609" cy="273844"/>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11/3/24</a:t>
            </a:fld>
            <a:endParaRPr lang="en-US" dirty="0"/>
          </a:p>
        </p:txBody>
      </p:sp>
      <p:sp>
        <p:nvSpPr>
          <p:cNvPr id="11" name="Footer Placeholder 4"/>
          <p:cNvSpPr>
            <a:spLocks noGrp="1"/>
          </p:cNvSpPr>
          <p:nvPr>
            <p:ph type="ftr" sz="quarter" idx="3"/>
          </p:nvPr>
        </p:nvSpPr>
        <p:spPr>
          <a:xfrm>
            <a:off x="1767809" y="4767264"/>
            <a:ext cx="2895600" cy="273844"/>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667371" y="4767264"/>
            <a:ext cx="2133600" cy="273844"/>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9" name="Picture 8">
            <a:extLst>
              <a:ext uri="{FF2B5EF4-FFF2-40B4-BE49-F238E27FC236}">
                <a16:creationId xmlns:a16="http://schemas.microsoft.com/office/drawing/2014/main" id="{DF7E22AF-5534-E742-9733-B5BE52E71323}"/>
              </a:ext>
            </a:extLst>
          </p:cNvPr>
          <p:cNvPicPr>
            <a:picLocks noChangeAspect="1"/>
          </p:cNvPicPr>
          <p:nvPr userDrawn="1"/>
        </p:nvPicPr>
        <p:blipFill>
          <a:blip r:embed="rId7"/>
          <a:stretch>
            <a:fillRect/>
          </a:stretch>
        </p:blipFill>
        <p:spPr>
          <a:xfrm>
            <a:off x="7546740" y="4736520"/>
            <a:ext cx="1509183" cy="333062"/>
          </a:xfrm>
          <a:prstGeom prst="rect">
            <a:avLst/>
          </a:prstGeom>
        </p:spPr>
      </p:pic>
    </p:spTree>
    <p:extLst>
      <p:ext uri="{BB962C8B-B14F-4D97-AF65-F5344CB8AC3E}">
        <p14:creationId xmlns:p14="http://schemas.microsoft.com/office/powerpoint/2010/main" val="285607028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9" r:id="rId3"/>
    <p:sldLayoutId id="2147483694" r:id="rId4"/>
    <p:sldLayoutId id="2147483695" r:id="rId5"/>
  </p:sldLayoutIdLst>
  <p:txStyles>
    <p:titleStyle>
      <a:lvl1pPr algn="l" defTabSz="457200" rtl="0" eaLnBrk="1" latinLnBrk="0" hangingPunct="1">
        <a:spcBef>
          <a:spcPct val="0"/>
        </a:spcBef>
        <a:buNone/>
        <a:defRPr sz="40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37997"/>
            <a:ext cx="9144000" cy="505504"/>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457203" y="4767264"/>
            <a:ext cx="1310609" cy="273844"/>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11/3/24</a:t>
            </a:fld>
            <a:endParaRPr lang="en-US" dirty="0"/>
          </a:p>
        </p:txBody>
      </p:sp>
      <p:sp>
        <p:nvSpPr>
          <p:cNvPr id="9" name="Footer Placeholder 4"/>
          <p:cNvSpPr>
            <a:spLocks noGrp="1"/>
          </p:cNvSpPr>
          <p:nvPr>
            <p:ph type="ftr" sz="quarter" idx="3"/>
          </p:nvPr>
        </p:nvSpPr>
        <p:spPr>
          <a:xfrm>
            <a:off x="1767809" y="4767264"/>
            <a:ext cx="2895600" cy="273844"/>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4667371" y="4767264"/>
            <a:ext cx="2133600" cy="273844"/>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1" name="Picture 10">
            <a:extLst>
              <a:ext uri="{FF2B5EF4-FFF2-40B4-BE49-F238E27FC236}">
                <a16:creationId xmlns:a16="http://schemas.microsoft.com/office/drawing/2014/main" id="{21D583B5-C99A-6D47-9747-11832D2A813F}"/>
              </a:ext>
            </a:extLst>
          </p:cNvPr>
          <p:cNvPicPr>
            <a:picLocks noChangeAspect="1"/>
          </p:cNvPicPr>
          <p:nvPr userDrawn="1"/>
        </p:nvPicPr>
        <p:blipFill>
          <a:blip r:embed="rId3"/>
          <a:stretch>
            <a:fillRect/>
          </a:stretch>
        </p:blipFill>
        <p:spPr>
          <a:xfrm>
            <a:off x="7546740" y="4736520"/>
            <a:ext cx="1509183" cy="333062"/>
          </a:xfrm>
          <a:prstGeom prst="rect">
            <a:avLst/>
          </a:prstGeom>
        </p:spPr>
      </p:pic>
    </p:spTree>
    <p:extLst>
      <p:ext uri="{BB962C8B-B14F-4D97-AF65-F5344CB8AC3E}">
        <p14:creationId xmlns:p14="http://schemas.microsoft.com/office/powerpoint/2010/main" val="1886285337"/>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1" latinLnBrk="0" hangingPunct="1">
        <a:spcBef>
          <a:spcPct val="0"/>
        </a:spcBef>
        <a:buNone/>
        <a:defRPr sz="40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witter.com/utk_ero" TargetMode="External"/><Relationship Id="rId7" Type="http://schemas.openxmlformats.org/officeDocument/2006/relationships/hyperlink" Target="https://www.facebook.com/people/The-Education-Research-Opportunity-Center/100090028087658/"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instagram.com/utk_ero/"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mailto:utkero@utk.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C932-F86F-FB4D-1553-9298101F0F0C}"/>
              </a:ext>
            </a:extLst>
          </p:cNvPr>
          <p:cNvSpPr>
            <a:spLocks noGrp="1"/>
          </p:cNvSpPr>
          <p:nvPr>
            <p:ph type="title"/>
          </p:nvPr>
        </p:nvSpPr>
        <p:spPr>
          <a:xfrm>
            <a:off x="0" y="790436"/>
            <a:ext cx="9144000" cy="857250"/>
          </a:xfrm>
        </p:spPr>
        <p:txBody>
          <a:bodyPr>
            <a:normAutofit fontScale="90000"/>
          </a:bodyPr>
          <a:lstStyle/>
          <a:p>
            <a:r>
              <a:rPr lang="en-US" b="1" i="0" dirty="0">
                <a:solidFill>
                  <a:srgbClr val="1F1F1F"/>
                </a:solidFill>
                <a:effectLst/>
                <a:latin typeface="Arial" panose="020B0604020202020204" pitchFamily="34" charset="0"/>
                <a:cs typeface="Arial" panose="020B0604020202020204" pitchFamily="34" charset="0"/>
              </a:rPr>
              <a:t>How Will AI Affect Career and Technical Education Students?</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D9FA46C-5DCC-F873-AA61-FEA124AF6581}"/>
              </a:ext>
            </a:extLst>
          </p:cNvPr>
          <p:cNvSpPr>
            <a:spLocks noGrp="1"/>
          </p:cNvSpPr>
          <p:nvPr>
            <p:ph type="subTitle" idx="1"/>
          </p:nvPr>
        </p:nvSpPr>
        <p:spPr>
          <a:xfrm>
            <a:off x="1371600" y="1866539"/>
            <a:ext cx="6400800" cy="917756"/>
          </a:xfrm>
        </p:spPr>
        <p:txBody>
          <a:bodyPr>
            <a:normAutofit/>
          </a:bodyPr>
          <a:lstStyle/>
          <a:p>
            <a:r>
              <a:rPr lang="en-US" sz="2000" dirty="0"/>
              <a:t>Cameron Sublett, PhD</a:t>
            </a:r>
          </a:p>
          <a:p>
            <a:r>
              <a:rPr lang="en-US" sz="2000" dirty="0"/>
              <a:t>Associate Professor and Director</a:t>
            </a:r>
          </a:p>
        </p:txBody>
      </p:sp>
    </p:spTree>
    <p:extLst>
      <p:ext uri="{BB962C8B-B14F-4D97-AF65-F5344CB8AC3E}">
        <p14:creationId xmlns:p14="http://schemas.microsoft.com/office/powerpoint/2010/main" val="21943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a:xfrm>
            <a:off x="457200" y="1200151"/>
            <a:ext cx="4499429" cy="3394472"/>
          </a:xfrm>
        </p:spPr>
        <p:txBody>
          <a:bodyPr>
            <a:normAutofit fontScale="85000" lnSpcReduction="10000"/>
          </a:bodyPr>
          <a:lstStyle/>
          <a:p>
            <a:r>
              <a:rPr lang="en-US" sz="2000" dirty="0"/>
              <a:t>Technology has always been a social and economic disruptor</a:t>
            </a:r>
          </a:p>
          <a:p>
            <a:r>
              <a:rPr lang="en-US" sz="2000" dirty="0"/>
              <a:t>Recent advancements represent something new</a:t>
            </a:r>
          </a:p>
          <a:p>
            <a:r>
              <a:rPr lang="en-US" sz="2000" dirty="0"/>
              <a:t>Advancements in computer science, machine learning and the arrival of big data paved the way for the development of large language models (LLMs)</a:t>
            </a:r>
          </a:p>
          <a:p>
            <a:r>
              <a:rPr lang="en-US" sz="2000" dirty="0"/>
              <a:t>LLMs have the ability to supercharge artificial intelligence (AI) capabilities </a:t>
            </a:r>
          </a:p>
          <a:p>
            <a:r>
              <a:rPr lang="en-US" sz="2000" dirty="0"/>
              <a:t>New AI will undoubtedly fuel workforce automation – the questions are how, when, and where</a:t>
            </a:r>
          </a:p>
          <a:p>
            <a:endParaRPr lang="en-US" sz="2000" dirty="0"/>
          </a:p>
          <a:p>
            <a:pPr marL="0" indent="0">
              <a:buNone/>
            </a:pPr>
            <a:endParaRPr lang="en-US" sz="2000" dirty="0"/>
          </a:p>
          <a:p>
            <a:endParaRPr lang="en-US" sz="2000" dirty="0"/>
          </a:p>
        </p:txBody>
      </p:sp>
      <p:pic>
        <p:nvPicPr>
          <p:cNvPr id="5" name="Picture 4" descr="A group of mannequins in formal attire&#10;&#10;Description automatically generated">
            <a:extLst>
              <a:ext uri="{FF2B5EF4-FFF2-40B4-BE49-F238E27FC236}">
                <a16:creationId xmlns:a16="http://schemas.microsoft.com/office/drawing/2014/main" id="{EEA06B92-7B4D-F627-4BAE-1D5E99332B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9298" y="1381473"/>
            <a:ext cx="3983418" cy="2510346"/>
          </a:xfrm>
          <a:prstGeom prst="rect">
            <a:avLst/>
          </a:prstGeom>
          <a:ln>
            <a:solidFill>
              <a:schemeClr val="tx1"/>
            </a:solidFill>
          </a:ln>
        </p:spPr>
      </p:pic>
    </p:spTree>
    <p:extLst>
      <p:ext uri="{BB962C8B-B14F-4D97-AF65-F5344CB8AC3E}">
        <p14:creationId xmlns:p14="http://schemas.microsoft.com/office/powerpoint/2010/main" val="22617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a:xfrm>
            <a:off x="457200" y="1200151"/>
            <a:ext cx="3770026" cy="3394472"/>
          </a:xfrm>
        </p:spPr>
        <p:txBody>
          <a:bodyPr>
            <a:normAutofit/>
          </a:bodyPr>
          <a:lstStyle/>
          <a:p>
            <a:r>
              <a:rPr lang="en-US" sz="2000" dirty="0"/>
              <a:t>What we do know:</a:t>
            </a:r>
          </a:p>
          <a:p>
            <a:pPr lvl="1"/>
            <a:r>
              <a:rPr lang="en-US" sz="1600" dirty="0"/>
              <a:t>Occupations involving routine cognitive and physical tasks are at greatest risk of automation</a:t>
            </a:r>
          </a:p>
          <a:p>
            <a:pPr lvl="1"/>
            <a:r>
              <a:rPr lang="en-US" sz="1600" dirty="0"/>
              <a:t>By contrast, occupations requiring higher levels of education and involving a mix of soft and process skills are at lower risk, overall</a:t>
            </a:r>
          </a:p>
          <a:p>
            <a:pPr marL="0" indent="0">
              <a:buNone/>
            </a:pPr>
            <a:endParaRPr lang="en-US" sz="2000" dirty="0"/>
          </a:p>
          <a:p>
            <a:endParaRPr lang="en-US" sz="2000" dirty="0"/>
          </a:p>
        </p:txBody>
      </p:sp>
      <p:pic>
        <p:nvPicPr>
          <p:cNvPr id="5" name="Picture 4" descr="A graph of a number of people&#10;&#10;Description automatically generated">
            <a:extLst>
              <a:ext uri="{FF2B5EF4-FFF2-40B4-BE49-F238E27FC236}">
                <a16:creationId xmlns:a16="http://schemas.microsoft.com/office/drawing/2014/main" id="{3D5EC2FF-99AF-8719-B50F-BE567D9DC9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7226" y="1303481"/>
            <a:ext cx="4744482" cy="2987645"/>
          </a:xfrm>
          <a:prstGeom prst="rect">
            <a:avLst/>
          </a:prstGeom>
        </p:spPr>
      </p:pic>
    </p:spTree>
    <p:extLst>
      <p:ext uri="{BB962C8B-B14F-4D97-AF65-F5344CB8AC3E}">
        <p14:creationId xmlns:p14="http://schemas.microsoft.com/office/powerpoint/2010/main" val="338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a:xfrm>
            <a:off x="457200" y="1200151"/>
            <a:ext cx="3770026" cy="3394472"/>
          </a:xfrm>
        </p:spPr>
        <p:txBody>
          <a:bodyPr>
            <a:normAutofit/>
          </a:bodyPr>
          <a:lstStyle/>
          <a:p>
            <a:r>
              <a:rPr lang="en-US" sz="2000" dirty="0"/>
              <a:t>What we do know:</a:t>
            </a:r>
          </a:p>
          <a:p>
            <a:pPr lvl="1"/>
            <a:r>
              <a:rPr lang="en-US" sz="1600" dirty="0"/>
              <a:t>Occupations involving routine cognitive and physical tasks are at greatest risk of automation</a:t>
            </a:r>
          </a:p>
          <a:p>
            <a:pPr lvl="1"/>
            <a:r>
              <a:rPr lang="en-US" sz="1600" dirty="0"/>
              <a:t>By contrast, occupations requiring higher levels of education and involving a mix of soft and process skills are at lower risk, overall</a:t>
            </a:r>
          </a:p>
          <a:p>
            <a:pPr marL="0" indent="0">
              <a:buNone/>
            </a:pPr>
            <a:endParaRPr lang="en-US" sz="2000" dirty="0"/>
          </a:p>
          <a:p>
            <a:endParaRPr lang="en-US" sz="2000" dirty="0"/>
          </a:p>
        </p:txBody>
      </p:sp>
      <p:sp>
        <p:nvSpPr>
          <p:cNvPr id="4" name="Content Placeholder 2">
            <a:extLst>
              <a:ext uri="{FF2B5EF4-FFF2-40B4-BE49-F238E27FC236}">
                <a16:creationId xmlns:a16="http://schemas.microsoft.com/office/drawing/2014/main" id="{AE7C4646-3601-FF86-9372-90CC90B00AE1}"/>
              </a:ext>
            </a:extLst>
          </p:cNvPr>
          <p:cNvSpPr txBox="1">
            <a:spLocks/>
          </p:cNvSpPr>
          <p:nvPr/>
        </p:nvSpPr>
        <p:spPr>
          <a:xfrm>
            <a:off x="4916774" y="1210131"/>
            <a:ext cx="3770026" cy="339447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Connection to CTE?</a:t>
            </a:r>
          </a:p>
          <a:p>
            <a:r>
              <a:rPr lang="en-US" sz="2000" dirty="0"/>
              <a:t>The world of work increasingly favors </a:t>
            </a:r>
            <a:r>
              <a:rPr lang="en-US" sz="2000" i="1" dirty="0"/>
              <a:t>transferrable </a:t>
            </a:r>
            <a:r>
              <a:rPr lang="en-US" sz="2000" dirty="0"/>
              <a:t>skills, not </a:t>
            </a:r>
            <a:r>
              <a:rPr lang="en-US" sz="2000" i="1" dirty="0"/>
              <a:t>technical </a:t>
            </a:r>
            <a:r>
              <a:rPr lang="en-US" sz="2000" dirty="0"/>
              <a:t>skills</a:t>
            </a:r>
          </a:p>
          <a:p>
            <a:pPr lvl="2"/>
            <a:r>
              <a:rPr lang="en-US" sz="1600" dirty="0"/>
              <a:t>Two-way communication</a:t>
            </a:r>
          </a:p>
          <a:p>
            <a:pPr lvl="2"/>
            <a:r>
              <a:rPr lang="en-US" sz="1600" dirty="0"/>
              <a:t>Critical thinking</a:t>
            </a:r>
          </a:p>
          <a:p>
            <a:pPr lvl="2"/>
            <a:r>
              <a:rPr lang="en-US" sz="1600" dirty="0"/>
              <a:t>Creativity</a:t>
            </a:r>
          </a:p>
          <a:p>
            <a:pPr lvl="2"/>
            <a:r>
              <a:rPr lang="en-US" sz="1600" dirty="0"/>
              <a:t>Problem-solving</a:t>
            </a:r>
          </a:p>
          <a:p>
            <a:r>
              <a:rPr lang="en-US" sz="2000" dirty="0"/>
              <a:t>Contemporary CTE needs to equip student with both</a:t>
            </a:r>
          </a:p>
          <a:p>
            <a:r>
              <a:rPr lang="en-US" sz="2000" dirty="0"/>
              <a:t>I’m not convinced we are succeeding</a:t>
            </a:r>
          </a:p>
          <a:p>
            <a:endParaRPr lang="en-US" sz="2000" dirty="0"/>
          </a:p>
        </p:txBody>
      </p:sp>
    </p:spTree>
    <p:extLst>
      <p:ext uri="{BB962C8B-B14F-4D97-AF65-F5344CB8AC3E}">
        <p14:creationId xmlns:p14="http://schemas.microsoft.com/office/powerpoint/2010/main" val="34130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p:txBody>
          <a:bodyPr>
            <a:normAutofit/>
          </a:bodyPr>
          <a:lstStyle/>
          <a:p>
            <a:r>
              <a:rPr lang="en-US" sz="2000" dirty="0"/>
              <a:t>Existing CTE Career Cluster framework, programs, curriculum and instructional models have the potential to (once again) act as a sorting mechanism</a:t>
            </a:r>
          </a:p>
          <a:p>
            <a:r>
              <a:rPr lang="en-US" sz="2000" dirty="0"/>
              <a:t>“Tracking 2.0”</a:t>
            </a:r>
          </a:p>
          <a:p>
            <a:pPr lvl="1"/>
            <a:r>
              <a:rPr lang="en-US" sz="1600" dirty="0"/>
              <a:t>“Dark history” of CTE becomes its future</a:t>
            </a:r>
          </a:p>
          <a:p>
            <a:pPr lvl="1"/>
            <a:r>
              <a:rPr lang="en-US" sz="1600" dirty="0"/>
              <a:t>Re-igniting the “academic” vs “vocational” divide</a:t>
            </a:r>
          </a:p>
          <a:p>
            <a:pPr lvl="2"/>
            <a:r>
              <a:rPr lang="en-US" sz="1200" dirty="0"/>
              <a:t>Unequal opportunity, unequal outcomes</a:t>
            </a:r>
          </a:p>
          <a:p>
            <a:pPr lvl="1"/>
            <a:r>
              <a:rPr lang="en-US" sz="1600" dirty="0"/>
              <a:t>Moving students within CTE clusters rich in transferrable skills into positions of advantage</a:t>
            </a:r>
          </a:p>
          <a:p>
            <a:pPr lvl="1"/>
            <a:r>
              <a:rPr lang="en-US" sz="1600" dirty="0"/>
              <a:t>Moving students within CTE clusters deficit in transferrable skills into positions of risk</a:t>
            </a:r>
          </a:p>
        </p:txBody>
      </p:sp>
    </p:spTree>
    <p:extLst>
      <p:ext uri="{BB962C8B-B14F-4D97-AF65-F5344CB8AC3E}">
        <p14:creationId xmlns:p14="http://schemas.microsoft.com/office/powerpoint/2010/main" val="38496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pic>
        <p:nvPicPr>
          <p:cNvPr id="7" name="Picture 6">
            <a:extLst>
              <a:ext uri="{FF2B5EF4-FFF2-40B4-BE49-F238E27FC236}">
                <a16:creationId xmlns:a16="http://schemas.microsoft.com/office/drawing/2014/main" id="{84C67100-3E47-5D2F-C26E-95DCBB4F27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3179" y="1237344"/>
            <a:ext cx="6377641" cy="2352800"/>
          </a:xfrm>
          <a:prstGeom prst="rect">
            <a:avLst/>
          </a:prstGeom>
          <a:ln>
            <a:solidFill>
              <a:schemeClr val="tx1"/>
            </a:solidFill>
          </a:ln>
        </p:spPr>
      </p:pic>
      <p:sp>
        <p:nvSpPr>
          <p:cNvPr id="3" name="Content Placeholder 2">
            <a:extLst>
              <a:ext uri="{FF2B5EF4-FFF2-40B4-BE49-F238E27FC236}">
                <a16:creationId xmlns:a16="http://schemas.microsoft.com/office/drawing/2014/main" id="{9FED6DE4-AC43-E38D-D80D-54C79F7B78D0}"/>
              </a:ext>
            </a:extLst>
          </p:cNvPr>
          <p:cNvSpPr>
            <a:spLocks noGrp="1"/>
          </p:cNvSpPr>
          <p:nvPr>
            <p:ph idx="1"/>
          </p:nvPr>
        </p:nvSpPr>
        <p:spPr>
          <a:xfrm>
            <a:off x="1383178" y="3653971"/>
            <a:ext cx="6377642" cy="954315"/>
          </a:xfrm>
        </p:spPr>
        <p:txBody>
          <a:bodyPr>
            <a:normAutofit fontScale="85000" lnSpcReduction="20000"/>
          </a:bodyPr>
          <a:lstStyle/>
          <a:p>
            <a:pPr>
              <a:buFont typeface="+mj-lt"/>
              <a:buAutoNum type="arabicPeriod"/>
            </a:pPr>
            <a:r>
              <a:rPr lang="en-US" sz="1600" dirty="0"/>
              <a:t>Average automation risks decrease as education level goes up, largely because jobs requiring bachelor’s degrees involve a greater number of transferable skills that are less easy to automate. Keep in mind federal policy largely funds secondary and subbaccalaureate postsecondary CTE providers.</a:t>
            </a:r>
          </a:p>
        </p:txBody>
      </p:sp>
      <p:sp>
        <p:nvSpPr>
          <p:cNvPr id="4" name="Rectangle 3">
            <a:extLst>
              <a:ext uri="{FF2B5EF4-FFF2-40B4-BE49-F238E27FC236}">
                <a16:creationId xmlns:a16="http://schemas.microsoft.com/office/drawing/2014/main" id="{DEB6809D-3305-6E4D-EBFF-187EBAC2E5DC}"/>
              </a:ext>
            </a:extLst>
          </p:cNvPr>
          <p:cNvSpPr/>
          <p:nvPr/>
        </p:nvSpPr>
        <p:spPr>
          <a:xfrm>
            <a:off x="5493222" y="2688609"/>
            <a:ext cx="307075" cy="464024"/>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2E19A2A-4750-23A6-9404-41B1536B15F6}"/>
              </a:ext>
            </a:extLst>
          </p:cNvPr>
          <p:cNvSpPr/>
          <p:nvPr/>
        </p:nvSpPr>
        <p:spPr>
          <a:xfrm>
            <a:off x="4765341" y="1398896"/>
            <a:ext cx="307075" cy="934871"/>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09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pic>
        <p:nvPicPr>
          <p:cNvPr id="7" name="Picture 6">
            <a:extLst>
              <a:ext uri="{FF2B5EF4-FFF2-40B4-BE49-F238E27FC236}">
                <a16:creationId xmlns:a16="http://schemas.microsoft.com/office/drawing/2014/main" id="{84C67100-3E47-5D2F-C26E-95DCBB4F27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3179" y="1237344"/>
            <a:ext cx="6377641" cy="2352800"/>
          </a:xfrm>
          <a:prstGeom prst="rect">
            <a:avLst/>
          </a:prstGeom>
          <a:ln>
            <a:solidFill>
              <a:schemeClr val="tx1"/>
            </a:solidFill>
          </a:ln>
        </p:spPr>
      </p:pic>
      <p:sp>
        <p:nvSpPr>
          <p:cNvPr id="3" name="Content Placeholder 2">
            <a:extLst>
              <a:ext uri="{FF2B5EF4-FFF2-40B4-BE49-F238E27FC236}">
                <a16:creationId xmlns:a16="http://schemas.microsoft.com/office/drawing/2014/main" id="{9FED6DE4-AC43-E38D-D80D-54C79F7B78D0}"/>
              </a:ext>
            </a:extLst>
          </p:cNvPr>
          <p:cNvSpPr>
            <a:spLocks noGrp="1"/>
          </p:cNvSpPr>
          <p:nvPr>
            <p:ph idx="1"/>
          </p:nvPr>
        </p:nvSpPr>
        <p:spPr>
          <a:xfrm>
            <a:off x="1383178" y="3653971"/>
            <a:ext cx="6377642" cy="954315"/>
          </a:xfrm>
        </p:spPr>
        <p:txBody>
          <a:bodyPr>
            <a:normAutofit fontScale="92500"/>
          </a:bodyPr>
          <a:lstStyle/>
          <a:p>
            <a:pPr>
              <a:buFont typeface="+mj-lt"/>
              <a:buAutoNum type="arabicPeriod" startAt="2"/>
            </a:pPr>
            <a:r>
              <a:rPr lang="en-US" sz="1600" dirty="0"/>
              <a:t>Second, some CTE career-cluster areas have average automation risks that are low: (ED, IT, STEM). Other CTE career-cluster areas have automation risks that are high: (AC, HOSP, MAN, TRAN)</a:t>
            </a:r>
          </a:p>
        </p:txBody>
      </p:sp>
      <p:sp>
        <p:nvSpPr>
          <p:cNvPr id="4" name="Rectangle 3">
            <a:extLst>
              <a:ext uri="{FF2B5EF4-FFF2-40B4-BE49-F238E27FC236}">
                <a16:creationId xmlns:a16="http://schemas.microsoft.com/office/drawing/2014/main" id="{85B2F89D-FE8A-3802-9B2B-75A3020304CA}"/>
              </a:ext>
            </a:extLst>
          </p:cNvPr>
          <p:cNvSpPr/>
          <p:nvPr/>
        </p:nvSpPr>
        <p:spPr>
          <a:xfrm>
            <a:off x="3277586" y="2644254"/>
            <a:ext cx="307075" cy="444808"/>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6DFFF7C-68BC-58F0-93D4-D0E533BE9FF1}"/>
              </a:ext>
            </a:extLst>
          </p:cNvPr>
          <p:cNvSpPr/>
          <p:nvPr/>
        </p:nvSpPr>
        <p:spPr>
          <a:xfrm>
            <a:off x="5519005" y="2711373"/>
            <a:ext cx="307075" cy="444808"/>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C67F733-51E6-663F-FB04-E3A14CD9E810}"/>
              </a:ext>
            </a:extLst>
          </p:cNvPr>
          <p:cNvSpPr/>
          <p:nvPr/>
        </p:nvSpPr>
        <p:spPr>
          <a:xfrm>
            <a:off x="7002734" y="2644254"/>
            <a:ext cx="307075" cy="444808"/>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6E696DF-DB08-4A1F-E2BB-43B2D16996F8}"/>
              </a:ext>
            </a:extLst>
          </p:cNvPr>
          <p:cNvSpPr/>
          <p:nvPr/>
        </p:nvSpPr>
        <p:spPr>
          <a:xfrm>
            <a:off x="4762532" y="1422685"/>
            <a:ext cx="307075" cy="913061"/>
          </a:xfrm>
          <a:prstGeom prst="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AFE9B-169D-AF83-C2A4-FE4B68664024}"/>
              </a:ext>
            </a:extLst>
          </p:cNvPr>
          <p:cNvSpPr/>
          <p:nvPr/>
        </p:nvSpPr>
        <p:spPr>
          <a:xfrm>
            <a:off x="2153175" y="1496808"/>
            <a:ext cx="307075" cy="1426429"/>
          </a:xfrm>
          <a:prstGeom prst="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1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Potential Impacts of AI on CTE Students </a:t>
            </a:r>
          </a:p>
        </p:txBody>
      </p:sp>
      <p:pic>
        <p:nvPicPr>
          <p:cNvPr id="7" name="Picture 6">
            <a:extLst>
              <a:ext uri="{FF2B5EF4-FFF2-40B4-BE49-F238E27FC236}">
                <a16:creationId xmlns:a16="http://schemas.microsoft.com/office/drawing/2014/main" id="{84C67100-3E47-5D2F-C26E-95DCBB4F27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3179" y="1237344"/>
            <a:ext cx="6377641" cy="2352800"/>
          </a:xfrm>
          <a:prstGeom prst="rect">
            <a:avLst/>
          </a:prstGeom>
          <a:ln>
            <a:solidFill>
              <a:schemeClr val="tx1"/>
            </a:solidFill>
          </a:ln>
        </p:spPr>
      </p:pic>
      <p:sp>
        <p:nvSpPr>
          <p:cNvPr id="3" name="Content Placeholder 2">
            <a:extLst>
              <a:ext uri="{FF2B5EF4-FFF2-40B4-BE49-F238E27FC236}">
                <a16:creationId xmlns:a16="http://schemas.microsoft.com/office/drawing/2014/main" id="{9FED6DE4-AC43-E38D-D80D-54C79F7B78D0}"/>
              </a:ext>
            </a:extLst>
          </p:cNvPr>
          <p:cNvSpPr>
            <a:spLocks noGrp="1"/>
          </p:cNvSpPr>
          <p:nvPr>
            <p:ph idx="1"/>
          </p:nvPr>
        </p:nvSpPr>
        <p:spPr>
          <a:xfrm>
            <a:off x="1383178" y="3653971"/>
            <a:ext cx="6377642" cy="954315"/>
          </a:xfrm>
        </p:spPr>
        <p:txBody>
          <a:bodyPr>
            <a:normAutofit fontScale="92500" lnSpcReduction="10000"/>
          </a:bodyPr>
          <a:lstStyle/>
          <a:p>
            <a:pPr>
              <a:buFont typeface="+mj-lt"/>
              <a:buAutoNum type="arabicPeriod" startAt="3"/>
            </a:pPr>
            <a:r>
              <a:rPr lang="en-US" sz="1600" dirty="0"/>
              <a:t>Third, the gap between the lowest and highest levels of education is greatest in clusters with the highest aggregate automation risk, which suggests the academic-integration hurdle is higher in these clusters compared with others</a:t>
            </a:r>
          </a:p>
        </p:txBody>
      </p:sp>
      <p:sp>
        <p:nvSpPr>
          <p:cNvPr id="4" name="Rectangle 3">
            <a:extLst>
              <a:ext uri="{FF2B5EF4-FFF2-40B4-BE49-F238E27FC236}">
                <a16:creationId xmlns:a16="http://schemas.microsoft.com/office/drawing/2014/main" id="{8350D759-C744-E677-F686-D4FE716FEE3C}"/>
              </a:ext>
            </a:extLst>
          </p:cNvPr>
          <p:cNvSpPr/>
          <p:nvPr/>
        </p:nvSpPr>
        <p:spPr>
          <a:xfrm>
            <a:off x="1781031" y="1828799"/>
            <a:ext cx="307075" cy="1310185"/>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DA1DFDD-753A-1F26-0F08-D6C0AD24420E}"/>
              </a:ext>
            </a:extLst>
          </p:cNvPr>
          <p:cNvSpPr/>
          <p:nvPr/>
        </p:nvSpPr>
        <p:spPr>
          <a:xfrm>
            <a:off x="4367286" y="2258704"/>
            <a:ext cx="307075" cy="771099"/>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85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normAutofit/>
          </a:bodyPr>
          <a:lstStyle/>
          <a:p>
            <a:r>
              <a:rPr lang="en-US" sz="3000" dirty="0"/>
              <a:t>Policy and Practice Solutions</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a:xfrm>
            <a:off x="457200" y="1200151"/>
            <a:ext cx="8229600" cy="3292020"/>
          </a:xfrm>
        </p:spPr>
        <p:txBody>
          <a:bodyPr>
            <a:normAutofit/>
          </a:bodyPr>
          <a:lstStyle/>
          <a:p>
            <a:r>
              <a:rPr lang="en-US" sz="2000" dirty="0"/>
              <a:t>In theory, CTE students should be better prepared for automation compared to “academic” students</a:t>
            </a:r>
          </a:p>
          <a:p>
            <a:r>
              <a:rPr lang="en-US" sz="2000" dirty="0"/>
              <a:t>Perkins IV &amp; V</a:t>
            </a:r>
          </a:p>
          <a:p>
            <a:pPr lvl="1"/>
            <a:r>
              <a:rPr lang="en-US" sz="1600" dirty="0"/>
              <a:t>Academic integration</a:t>
            </a:r>
          </a:p>
          <a:p>
            <a:pPr lvl="1"/>
            <a:r>
              <a:rPr lang="en-US" sz="1600" dirty="0"/>
              <a:t>Comprehensive Local Needs Assessment</a:t>
            </a:r>
          </a:p>
          <a:p>
            <a:pPr lvl="1"/>
            <a:r>
              <a:rPr lang="en-US" sz="1600" dirty="0"/>
              <a:t>Apprenticeships and work-based learning</a:t>
            </a:r>
          </a:p>
          <a:p>
            <a:pPr lvl="1"/>
            <a:r>
              <a:rPr lang="en-US" sz="1600" dirty="0"/>
              <a:t>Special Populations set-aside </a:t>
            </a:r>
          </a:p>
          <a:p>
            <a:r>
              <a:rPr lang="en-US" sz="2000" dirty="0"/>
              <a:t>The challenge is implementation and the pace of advancement</a:t>
            </a:r>
          </a:p>
          <a:p>
            <a:r>
              <a:rPr lang="en-US" sz="2000" dirty="0"/>
              <a:t>The future is uncertain, but it’s clear future learners will need a blend of technical and transferrable education</a:t>
            </a:r>
          </a:p>
          <a:p>
            <a:endParaRPr lang="en-US" sz="2000" dirty="0"/>
          </a:p>
          <a:p>
            <a:endParaRPr lang="en-US" sz="2000" dirty="0"/>
          </a:p>
          <a:p>
            <a:pPr lvl="1"/>
            <a:endParaRPr lang="en-US" sz="1600" dirty="0"/>
          </a:p>
          <a:p>
            <a:endParaRPr lang="en-US" sz="1600" dirty="0"/>
          </a:p>
        </p:txBody>
      </p:sp>
    </p:spTree>
    <p:extLst>
      <p:ext uri="{BB962C8B-B14F-4D97-AF65-F5344CB8AC3E}">
        <p14:creationId xmlns:p14="http://schemas.microsoft.com/office/powerpoint/2010/main" val="8254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75F477D7-0B7C-35D4-DAB1-A46A3A67DB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9250" y="962328"/>
            <a:ext cx="5802753" cy="2306472"/>
          </a:xfrm>
          <a:prstGeom prst="rect">
            <a:avLst/>
          </a:prstGeom>
        </p:spPr>
      </p:pic>
      <p:pic>
        <p:nvPicPr>
          <p:cNvPr id="3" name="Picture 2" descr="Logo, company name&#10;&#10;Description automatically generated">
            <a:hlinkClick r:id="rId3"/>
            <a:extLst>
              <a:ext uri="{FF2B5EF4-FFF2-40B4-BE49-F238E27FC236}">
                <a16:creationId xmlns:a16="http://schemas.microsoft.com/office/drawing/2014/main" id="{F5E99AC4-9743-BB95-3AC6-DB2DD51099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7176" y="2740755"/>
            <a:ext cx="378443" cy="312560"/>
          </a:xfrm>
          <a:prstGeom prst="rect">
            <a:avLst/>
          </a:prstGeom>
        </p:spPr>
      </p:pic>
      <p:pic>
        <p:nvPicPr>
          <p:cNvPr id="7" name="Picture 6" descr="Icon&#10;&#10;Description automatically generated">
            <a:hlinkClick r:id="rId5"/>
            <a:extLst>
              <a:ext uri="{FF2B5EF4-FFF2-40B4-BE49-F238E27FC236}">
                <a16:creationId xmlns:a16="http://schemas.microsoft.com/office/drawing/2014/main" id="{65F4A854-770F-C8C0-257B-3778F5CE95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4750" y="2712368"/>
            <a:ext cx="369333" cy="369333"/>
          </a:xfrm>
          <a:prstGeom prst="rect">
            <a:avLst/>
          </a:prstGeom>
        </p:spPr>
      </p:pic>
      <p:pic>
        <p:nvPicPr>
          <p:cNvPr id="10" name="Picture 9" descr="Icon&#10;&#10;Description automatically generated">
            <a:hlinkClick r:id="rId7"/>
            <a:extLst>
              <a:ext uri="{FF2B5EF4-FFF2-40B4-BE49-F238E27FC236}">
                <a16:creationId xmlns:a16="http://schemas.microsoft.com/office/drawing/2014/main" id="{8DDF962A-8A2F-4E64-EB6B-4ECB14A295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83214" y="2682629"/>
            <a:ext cx="428810" cy="428810"/>
          </a:xfrm>
          <a:prstGeom prst="rect">
            <a:avLst/>
          </a:prstGeom>
        </p:spPr>
      </p:pic>
      <p:pic>
        <p:nvPicPr>
          <p:cNvPr id="14" name="Picture 13" descr="Shape&#10;&#10;Description automatically generated with low confidence">
            <a:hlinkClick r:id="rId9"/>
            <a:extLst>
              <a:ext uri="{FF2B5EF4-FFF2-40B4-BE49-F238E27FC236}">
                <a16:creationId xmlns:a16="http://schemas.microsoft.com/office/drawing/2014/main" id="{B9656C81-7760-0151-1BEF-0F1D7F049A2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85755" y="2667350"/>
            <a:ext cx="473828" cy="473828"/>
          </a:xfrm>
          <a:prstGeom prst="rect">
            <a:avLst/>
          </a:prstGeom>
        </p:spPr>
      </p:pic>
    </p:spTree>
    <p:extLst>
      <p:ext uri="{BB962C8B-B14F-4D97-AF65-F5344CB8AC3E}">
        <p14:creationId xmlns:p14="http://schemas.microsoft.com/office/powerpoint/2010/main" val="25161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9453-5AF2-2B4F-81C9-0262CA20BD01}"/>
              </a:ext>
            </a:extLst>
          </p:cNvPr>
          <p:cNvSpPr>
            <a:spLocks noGrp="1"/>
          </p:cNvSpPr>
          <p:nvPr>
            <p:ph type="title"/>
          </p:nvPr>
        </p:nvSpPr>
        <p:spPr/>
        <p:txBody>
          <a:bodyPr>
            <a:normAutofit/>
          </a:bodyPr>
          <a:lstStyle/>
          <a:p>
            <a:r>
              <a:rPr lang="en-US" dirty="0"/>
              <a:t>Overview </a:t>
            </a:r>
          </a:p>
        </p:txBody>
      </p:sp>
      <p:sp>
        <p:nvSpPr>
          <p:cNvPr id="3" name="Content Placeholder 2">
            <a:extLst>
              <a:ext uri="{FF2B5EF4-FFF2-40B4-BE49-F238E27FC236}">
                <a16:creationId xmlns:a16="http://schemas.microsoft.com/office/drawing/2014/main" id="{29F4B9E3-F1DA-D34D-A1B6-07C27B12F3C8}"/>
              </a:ext>
            </a:extLst>
          </p:cNvPr>
          <p:cNvSpPr>
            <a:spLocks noGrp="1"/>
          </p:cNvSpPr>
          <p:nvPr>
            <p:ph idx="1"/>
          </p:nvPr>
        </p:nvSpPr>
        <p:spPr/>
        <p:txBody>
          <a:bodyPr>
            <a:normAutofit/>
          </a:bodyPr>
          <a:lstStyle/>
          <a:p>
            <a:r>
              <a:rPr lang="en-US" sz="3200" dirty="0">
                <a:solidFill>
                  <a:schemeClr val="tx1">
                    <a:lumMod val="65000"/>
                    <a:lumOff val="35000"/>
                  </a:schemeClr>
                </a:solidFill>
                <a:latin typeface="Georgia" panose="02040502050405020303" pitchFamily="18" charset="0"/>
                <a:cs typeface="Times New Roman"/>
              </a:rPr>
              <a:t>Definition and Brief History of Career and Technical Education</a:t>
            </a:r>
          </a:p>
          <a:p>
            <a:r>
              <a:rPr lang="en-US" dirty="0">
                <a:solidFill>
                  <a:schemeClr val="tx1">
                    <a:lumMod val="65000"/>
                    <a:lumOff val="35000"/>
                  </a:schemeClr>
                </a:solidFill>
                <a:latin typeface="Georgia" panose="02040502050405020303" pitchFamily="18" charset="0"/>
                <a:cs typeface="Times New Roman" panose="02020603050405020304" pitchFamily="18" charset="0"/>
              </a:rPr>
              <a:t>Potential Impacts of AI on CTE Programs and Students</a:t>
            </a:r>
          </a:p>
          <a:p>
            <a:r>
              <a:rPr lang="en-US" dirty="0">
                <a:solidFill>
                  <a:schemeClr val="tx1">
                    <a:lumMod val="65000"/>
                    <a:lumOff val="35000"/>
                  </a:schemeClr>
                </a:solidFill>
                <a:latin typeface="Georgia" panose="02040502050405020303" pitchFamily="18" charset="0"/>
                <a:cs typeface="Times New Roman" panose="02020603050405020304" pitchFamily="18" charset="0"/>
              </a:rPr>
              <a:t>Policy and Practice Solutions</a:t>
            </a:r>
          </a:p>
          <a:p>
            <a:endParaRPr lang="en-US" sz="3200" dirty="0">
              <a:solidFill>
                <a:schemeClr val="tx1">
                  <a:lumMod val="65000"/>
                  <a:lumOff val="35000"/>
                </a:schemeClr>
              </a:solidFill>
              <a:latin typeface="Georgia" panose="02040502050405020303"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85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9453-5AF2-2B4F-81C9-0262CA20BD01}"/>
              </a:ext>
            </a:extLst>
          </p:cNvPr>
          <p:cNvSpPr>
            <a:spLocks noGrp="1"/>
          </p:cNvSpPr>
          <p:nvPr>
            <p:ph type="title"/>
          </p:nvPr>
        </p:nvSpPr>
        <p:spPr/>
        <p:txBody>
          <a:bodyPr>
            <a:noAutofit/>
          </a:bodyPr>
          <a:lstStyle/>
          <a:p>
            <a:r>
              <a:rPr lang="en-US" sz="3000" dirty="0"/>
              <a:t>What is Career and Technical Education (CTE)?</a:t>
            </a:r>
          </a:p>
        </p:txBody>
      </p:sp>
      <p:sp>
        <p:nvSpPr>
          <p:cNvPr id="3" name="Content Placeholder 2">
            <a:extLst>
              <a:ext uri="{FF2B5EF4-FFF2-40B4-BE49-F238E27FC236}">
                <a16:creationId xmlns:a16="http://schemas.microsoft.com/office/drawing/2014/main" id="{29F4B9E3-F1DA-D34D-A1B6-07C27B12F3C8}"/>
              </a:ext>
            </a:extLst>
          </p:cNvPr>
          <p:cNvSpPr>
            <a:spLocks noGrp="1"/>
          </p:cNvSpPr>
          <p:nvPr>
            <p:ph idx="1"/>
          </p:nvPr>
        </p:nvSpPr>
        <p:spPr/>
        <p:txBody>
          <a:bodyPr>
            <a:normAutofit fontScale="92500" lnSpcReduction="20000"/>
          </a:bodyPr>
          <a:lstStyle/>
          <a:p>
            <a:r>
              <a:rPr lang="en-US" sz="2800" dirty="0">
                <a:solidFill>
                  <a:schemeClr val="tx1">
                    <a:lumMod val="65000"/>
                    <a:lumOff val="35000"/>
                  </a:schemeClr>
                </a:solidFill>
                <a:latin typeface="Georgia" panose="02040502050405020303" pitchFamily="18" charset="0"/>
                <a:cs typeface="Times New Roman"/>
              </a:rPr>
              <a:t>“Courses (at the high school level) and programs (at the postsecondary </a:t>
            </a:r>
            <a:r>
              <a:rPr lang="en-US" sz="2800" dirty="0" err="1">
                <a:solidFill>
                  <a:schemeClr val="tx1">
                    <a:lumMod val="65000"/>
                    <a:lumOff val="35000"/>
                  </a:schemeClr>
                </a:solidFill>
                <a:latin typeface="Georgia" panose="02040502050405020303" pitchFamily="18" charset="0"/>
                <a:cs typeface="Times New Roman"/>
              </a:rPr>
              <a:t>subbaccalaureate</a:t>
            </a:r>
            <a:r>
              <a:rPr lang="en-US" sz="2800" dirty="0">
                <a:solidFill>
                  <a:schemeClr val="tx1">
                    <a:lumMod val="65000"/>
                    <a:lumOff val="35000"/>
                  </a:schemeClr>
                </a:solidFill>
                <a:latin typeface="Georgia" panose="02040502050405020303" pitchFamily="18" charset="0"/>
                <a:cs typeface="Times New Roman"/>
              </a:rPr>
              <a:t> level) that focus on the skills and knowledge required for specific jobs or fields of work” (NCES, 2023).</a:t>
            </a:r>
          </a:p>
          <a:p>
            <a:r>
              <a:rPr lang="en-US" sz="2800" dirty="0">
                <a:solidFill>
                  <a:schemeClr val="tx1">
                    <a:lumMod val="65000"/>
                    <a:lumOff val="35000"/>
                  </a:schemeClr>
                </a:solidFill>
                <a:latin typeface="Georgia" panose="02040502050405020303" pitchFamily="18" charset="0"/>
                <a:cs typeface="Times New Roman"/>
              </a:rPr>
              <a:t>Practically speaking, CTE equips students with technical skills that are closely tethered to specific workforce applications—think carpentry or plumbing</a:t>
            </a:r>
          </a:p>
          <a:p>
            <a:r>
              <a:rPr lang="en-US" sz="2800" dirty="0">
                <a:solidFill>
                  <a:schemeClr val="tx1">
                    <a:lumMod val="65000"/>
                    <a:lumOff val="35000"/>
                  </a:schemeClr>
                </a:solidFill>
                <a:latin typeface="Georgia" panose="02040502050405020303" pitchFamily="18" charset="0"/>
                <a:cs typeface="Times New Roman"/>
              </a:rPr>
              <a:t>“Vocational education”</a:t>
            </a:r>
            <a:endParaRPr lang="en-US" sz="2800" dirty="0">
              <a:solidFill>
                <a:schemeClr val="tx1">
                  <a:lumMod val="65000"/>
                  <a:lumOff val="35000"/>
                </a:schemeClr>
              </a:solidFill>
              <a:latin typeface="Georgia" panose="02040502050405020303" pitchFamily="18" charset="0"/>
              <a:cs typeface="Times New Roman" panose="02020603050405020304" pitchFamily="18" charset="0"/>
            </a:endParaRPr>
          </a:p>
          <a:p>
            <a:endParaRPr lang="en-US" sz="3200" dirty="0">
              <a:solidFill>
                <a:schemeClr val="tx1">
                  <a:lumMod val="65000"/>
                  <a:lumOff val="35000"/>
                </a:schemeClr>
              </a:solidFill>
              <a:latin typeface="Georgia" panose="02040502050405020303"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16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EF36-8C7D-C4EC-83A2-C7043F8B71DA}"/>
              </a:ext>
            </a:extLst>
          </p:cNvPr>
          <p:cNvSpPr>
            <a:spLocks noGrp="1"/>
          </p:cNvSpPr>
          <p:nvPr>
            <p:ph type="title"/>
          </p:nvPr>
        </p:nvSpPr>
        <p:spPr/>
        <p:txBody>
          <a:bodyPr>
            <a:noAutofit/>
          </a:bodyPr>
          <a:lstStyle/>
          <a:p>
            <a:r>
              <a:rPr lang="en-US" sz="3000" dirty="0"/>
              <a:t>What is Career and Technical Education (CTE)?</a:t>
            </a:r>
          </a:p>
        </p:txBody>
      </p:sp>
      <p:sp>
        <p:nvSpPr>
          <p:cNvPr id="3" name="Text Placeholder 2">
            <a:extLst>
              <a:ext uri="{FF2B5EF4-FFF2-40B4-BE49-F238E27FC236}">
                <a16:creationId xmlns:a16="http://schemas.microsoft.com/office/drawing/2014/main" id="{3693517F-2354-2D18-F456-DE7C80C4D69B}"/>
              </a:ext>
            </a:extLst>
          </p:cNvPr>
          <p:cNvSpPr>
            <a:spLocks noGrp="1"/>
          </p:cNvSpPr>
          <p:nvPr>
            <p:ph type="body" idx="1"/>
          </p:nvPr>
        </p:nvSpPr>
        <p:spPr/>
        <p:txBody>
          <a:bodyPr/>
          <a:lstStyle/>
          <a:p>
            <a:r>
              <a:rPr lang="en-US" dirty="0"/>
              <a:t>Vocational/CTE</a:t>
            </a:r>
          </a:p>
        </p:txBody>
      </p:sp>
      <p:sp>
        <p:nvSpPr>
          <p:cNvPr id="4" name="Content Placeholder 3">
            <a:extLst>
              <a:ext uri="{FF2B5EF4-FFF2-40B4-BE49-F238E27FC236}">
                <a16:creationId xmlns:a16="http://schemas.microsoft.com/office/drawing/2014/main" id="{65B11856-93D6-FE76-97D9-78E823A1048C}"/>
              </a:ext>
            </a:extLst>
          </p:cNvPr>
          <p:cNvSpPr>
            <a:spLocks noGrp="1"/>
          </p:cNvSpPr>
          <p:nvPr>
            <p:ph sz="half" idx="2"/>
          </p:nvPr>
        </p:nvSpPr>
        <p:spPr/>
        <p:txBody>
          <a:bodyPr/>
          <a:lstStyle/>
          <a:p>
            <a:r>
              <a:rPr lang="en-US" dirty="0"/>
              <a:t>Applied	</a:t>
            </a:r>
          </a:p>
          <a:p>
            <a:r>
              <a:rPr lang="en-US" dirty="0"/>
              <a:t>Technical “know how”</a:t>
            </a:r>
          </a:p>
          <a:p>
            <a:r>
              <a:rPr lang="en-US" dirty="0"/>
              <a:t>Specific applications</a:t>
            </a:r>
          </a:p>
          <a:p>
            <a:r>
              <a:rPr lang="en-US" dirty="0"/>
              <a:t>Workforce-specific </a:t>
            </a:r>
          </a:p>
          <a:p>
            <a:endParaRPr lang="en-US" dirty="0"/>
          </a:p>
        </p:txBody>
      </p:sp>
      <p:sp>
        <p:nvSpPr>
          <p:cNvPr id="5" name="Text Placeholder 4">
            <a:extLst>
              <a:ext uri="{FF2B5EF4-FFF2-40B4-BE49-F238E27FC236}">
                <a16:creationId xmlns:a16="http://schemas.microsoft.com/office/drawing/2014/main" id="{A4250413-8150-78F1-547C-B464BAA49695}"/>
              </a:ext>
            </a:extLst>
          </p:cNvPr>
          <p:cNvSpPr>
            <a:spLocks noGrp="1"/>
          </p:cNvSpPr>
          <p:nvPr>
            <p:ph type="body" sz="quarter" idx="3"/>
          </p:nvPr>
        </p:nvSpPr>
        <p:spPr/>
        <p:txBody>
          <a:bodyPr/>
          <a:lstStyle/>
          <a:p>
            <a:r>
              <a:rPr lang="en-US" dirty="0"/>
              <a:t>Academic </a:t>
            </a:r>
          </a:p>
        </p:txBody>
      </p:sp>
      <p:sp>
        <p:nvSpPr>
          <p:cNvPr id="6" name="Content Placeholder 5">
            <a:extLst>
              <a:ext uri="{FF2B5EF4-FFF2-40B4-BE49-F238E27FC236}">
                <a16:creationId xmlns:a16="http://schemas.microsoft.com/office/drawing/2014/main" id="{413EC6E7-0554-D6D1-874C-FCB13E9E33E8}"/>
              </a:ext>
            </a:extLst>
          </p:cNvPr>
          <p:cNvSpPr>
            <a:spLocks noGrp="1"/>
          </p:cNvSpPr>
          <p:nvPr>
            <p:ph sz="quarter" idx="4"/>
          </p:nvPr>
        </p:nvSpPr>
        <p:spPr/>
        <p:txBody>
          <a:bodyPr/>
          <a:lstStyle/>
          <a:p>
            <a:r>
              <a:rPr lang="en-US" dirty="0"/>
              <a:t>Theoretical</a:t>
            </a:r>
          </a:p>
          <a:p>
            <a:r>
              <a:rPr lang="en-US" dirty="0"/>
              <a:t>Subject “know about”</a:t>
            </a:r>
          </a:p>
          <a:p>
            <a:r>
              <a:rPr lang="en-US" dirty="0"/>
              <a:t>Broad applications</a:t>
            </a:r>
          </a:p>
          <a:p>
            <a:r>
              <a:rPr lang="en-US" dirty="0"/>
              <a:t>Workforce-general</a:t>
            </a:r>
          </a:p>
        </p:txBody>
      </p:sp>
    </p:spTree>
    <p:extLst>
      <p:ext uri="{BB962C8B-B14F-4D97-AF65-F5344CB8AC3E}">
        <p14:creationId xmlns:p14="http://schemas.microsoft.com/office/powerpoint/2010/main" val="19011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EF36-8C7D-C4EC-83A2-C7043F8B71DA}"/>
              </a:ext>
            </a:extLst>
          </p:cNvPr>
          <p:cNvSpPr>
            <a:spLocks noGrp="1"/>
          </p:cNvSpPr>
          <p:nvPr>
            <p:ph type="title"/>
          </p:nvPr>
        </p:nvSpPr>
        <p:spPr/>
        <p:txBody>
          <a:bodyPr>
            <a:noAutofit/>
          </a:bodyPr>
          <a:lstStyle/>
          <a:p>
            <a:r>
              <a:rPr lang="en-US" sz="3000" dirty="0"/>
              <a:t>What is Career and Technical Education (CTE)?</a:t>
            </a:r>
          </a:p>
        </p:txBody>
      </p:sp>
      <p:sp>
        <p:nvSpPr>
          <p:cNvPr id="3" name="Text Placeholder 2">
            <a:extLst>
              <a:ext uri="{FF2B5EF4-FFF2-40B4-BE49-F238E27FC236}">
                <a16:creationId xmlns:a16="http://schemas.microsoft.com/office/drawing/2014/main" id="{3693517F-2354-2D18-F456-DE7C80C4D69B}"/>
              </a:ext>
            </a:extLst>
          </p:cNvPr>
          <p:cNvSpPr>
            <a:spLocks noGrp="1"/>
          </p:cNvSpPr>
          <p:nvPr>
            <p:ph type="body" idx="1"/>
          </p:nvPr>
        </p:nvSpPr>
        <p:spPr/>
        <p:txBody>
          <a:bodyPr/>
          <a:lstStyle/>
          <a:p>
            <a:r>
              <a:rPr lang="en-US" dirty="0"/>
              <a:t>Vocational/CTE</a:t>
            </a:r>
          </a:p>
        </p:txBody>
      </p:sp>
      <p:sp>
        <p:nvSpPr>
          <p:cNvPr id="4" name="Content Placeholder 3">
            <a:extLst>
              <a:ext uri="{FF2B5EF4-FFF2-40B4-BE49-F238E27FC236}">
                <a16:creationId xmlns:a16="http://schemas.microsoft.com/office/drawing/2014/main" id="{65B11856-93D6-FE76-97D9-78E823A1048C}"/>
              </a:ext>
            </a:extLst>
          </p:cNvPr>
          <p:cNvSpPr>
            <a:spLocks noGrp="1"/>
          </p:cNvSpPr>
          <p:nvPr>
            <p:ph sz="half" idx="2"/>
          </p:nvPr>
        </p:nvSpPr>
        <p:spPr/>
        <p:txBody>
          <a:bodyPr>
            <a:normAutofit lnSpcReduction="10000"/>
          </a:bodyPr>
          <a:lstStyle/>
          <a:p>
            <a:r>
              <a:rPr lang="en-US" dirty="0"/>
              <a:t>Agriculture</a:t>
            </a:r>
          </a:p>
          <a:p>
            <a:r>
              <a:rPr lang="en-US" dirty="0"/>
              <a:t>Computer and Information Sciences</a:t>
            </a:r>
          </a:p>
          <a:p>
            <a:r>
              <a:rPr lang="en-US" dirty="0"/>
              <a:t>Health Sciences</a:t>
            </a:r>
          </a:p>
          <a:p>
            <a:r>
              <a:rPr lang="en-US" dirty="0"/>
              <a:t>Manufacturing</a:t>
            </a:r>
          </a:p>
          <a:p>
            <a:r>
              <a:rPr lang="en-US" dirty="0"/>
              <a:t>Engineering Technologies</a:t>
            </a:r>
          </a:p>
          <a:p>
            <a:endParaRPr lang="en-US" dirty="0"/>
          </a:p>
        </p:txBody>
      </p:sp>
      <p:sp>
        <p:nvSpPr>
          <p:cNvPr id="5" name="Text Placeholder 4">
            <a:extLst>
              <a:ext uri="{FF2B5EF4-FFF2-40B4-BE49-F238E27FC236}">
                <a16:creationId xmlns:a16="http://schemas.microsoft.com/office/drawing/2014/main" id="{A4250413-8150-78F1-547C-B464BAA49695}"/>
              </a:ext>
            </a:extLst>
          </p:cNvPr>
          <p:cNvSpPr>
            <a:spLocks noGrp="1"/>
          </p:cNvSpPr>
          <p:nvPr>
            <p:ph type="body" sz="quarter" idx="3"/>
          </p:nvPr>
        </p:nvSpPr>
        <p:spPr/>
        <p:txBody>
          <a:bodyPr/>
          <a:lstStyle/>
          <a:p>
            <a:r>
              <a:rPr lang="en-US" dirty="0"/>
              <a:t>Academic </a:t>
            </a:r>
          </a:p>
        </p:txBody>
      </p:sp>
      <p:sp>
        <p:nvSpPr>
          <p:cNvPr id="6" name="Content Placeholder 5">
            <a:extLst>
              <a:ext uri="{FF2B5EF4-FFF2-40B4-BE49-F238E27FC236}">
                <a16:creationId xmlns:a16="http://schemas.microsoft.com/office/drawing/2014/main" id="{413EC6E7-0554-D6D1-874C-FCB13E9E33E8}"/>
              </a:ext>
            </a:extLst>
          </p:cNvPr>
          <p:cNvSpPr>
            <a:spLocks noGrp="1"/>
          </p:cNvSpPr>
          <p:nvPr>
            <p:ph sz="quarter" idx="4"/>
          </p:nvPr>
        </p:nvSpPr>
        <p:spPr/>
        <p:txBody>
          <a:bodyPr>
            <a:normAutofit lnSpcReduction="10000"/>
          </a:bodyPr>
          <a:lstStyle/>
          <a:p>
            <a:r>
              <a:rPr lang="en-US" dirty="0"/>
              <a:t>Liberal Arts</a:t>
            </a:r>
          </a:p>
          <a:p>
            <a:r>
              <a:rPr lang="en-US" dirty="0"/>
              <a:t>Natural Sciences and Mathematics</a:t>
            </a:r>
          </a:p>
          <a:p>
            <a:r>
              <a:rPr lang="en-US" dirty="0"/>
              <a:t>Social Sciences</a:t>
            </a:r>
          </a:p>
          <a:p>
            <a:r>
              <a:rPr lang="en-US" dirty="0"/>
              <a:t>History</a:t>
            </a:r>
          </a:p>
          <a:p>
            <a:r>
              <a:rPr lang="en-US" dirty="0"/>
              <a:t>Psychology</a:t>
            </a:r>
          </a:p>
        </p:txBody>
      </p:sp>
    </p:spTree>
    <p:extLst>
      <p:ext uri="{BB962C8B-B14F-4D97-AF65-F5344CB8AC3E}">
        <p14:creationId xmlns:p14="http://schemas.microsoft.com/office/powerpoint/2010/main" val="367650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5B5A-73A0-C054-D0DB-DBA68C34C370}"/>
              </a:ext>
            </a:extLst>
          </p:cNvPr>
          <p:cNvSpPr>
            <a:spLocks noGrp="1"/>
          </p:cNvSpPr>
          <p:nvPr>
            <p:ph type="title"/>
          </p:nvPr>
        </p:nvSpPr>
        <p:spPr/>
        <p:txBody>
          <a:bodyPr>
            <a:noAutofit/>
          </a:bodyPr>
          <a:lstStyle/>
          <a:p>
            <a:r>
              <a:rPr lang="en-US" sz="3000" dirty="0"/>
              <a:t>What is Career and Technical Education (CTE)?</a:t>
            </a:r>
          </a:p>
        </p:txBody>
      </p:sp>
      <p:sp>
        <p:nvSpPr>
          <p:cNvPr id="3" name="Content Placeholder 2">
            <a:extLst>
              <a:ext uri="{FF2B5EF4-FFF2-40B4-BE49-F238E27FC236}">
                <a16:creationId xmlns:a16="http://schemas.microsoft.com/office/drawing/2014/main" id="{F462C189-8BE0-3A63-7EAA-A6953E007106}"/>
              </a:ext>
            </a:extLst>
          </p:cNvPr>
          <p:cNvSpPr>
            <a:spLocks noGrp="1"/>
          </p:cNvSpPr>
          <p:nvPr>
            <p:ph idx="1"/>
          </p:nvPr>
        </p:nvSpPr>
        <p:spPr>
          <a:xfrm>
            <a:off x="457200" y="1200151"/>
            <a:ext cx="8229600" cy="569850"/>
          </a:xfrm>
        </p:spPr>
        <p:txBody>
          <a:bodyPr/>
          <a:lstStyle/>
          <a:p>
            <a:pPr marL="0" indent="0" algn="ctr">
              <a:buNone/>
            </a:pPr>
            <a:r>
              <a:rPr lang="en-US" sz="2800" dirty="0"/>
              <a:t>CTE Career Clusters</a:t>
            </a:r>
          </a:p>
          <a:p>
            <a:pPr marL="0" indent="0">
              <a:buNone/>
            </a:pPr>
            <a:endParaRPr lang="en-US" dirty="0"/>
          </a:p>
        </p:txBody>
      </p:sp>
      <p:sp>
        <p:nvSpPr>
          <p:cNvPr id="4" name="Rectangle 3">
            <a:extLst>
              <a:ext uri="{FF2B5EF4-FFF2-40B4-BE49-F238E27FC236}">
                <a16:creationId xmlns:a16="http://schemas.microsoft.com/office/drawing/2014/main" id="{6F97DE7A-59D7-68FE-9935-4568D80C2B55}"/>
              </a:ext>
            </a:extLst>
          </p:cNvPr>
          <p:cNvSpPr/>
          <p:nvPr/>
        </p:nvSpPr>
        <p:spPr>
          <a:xfrm>
            <a:off x="796642" y="1859893"/>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Agriculture, Food &amp; Natural Resources</a:t>
            </a:r>
          </a:p>
        </p:txBody>
      </p:sp>
      <p:sp>
        <p:nvSpPr>
          <p:cNvPr id="5" name="Rectangle 4">
            <a:extLst>
              <a:ext uri="{FF2B5EF4-FFF2-40B4-BE49-F238E27FC236}">
                <a16:creationId xmlns:a16="http://schemas.microsoft.com/office/drawing/2014/main" id="{EEDA6C5F-BD4C-1DFA-31D3-893227275D32}"/>
              </a:ext>
            </a:extLst>
          </p:cNvPr>
          <p:cNvSpPr/>
          <p:nvPr/>
        </p:nvSpPr>
        <p:spPr>
          <a:xfrm>
            <a:off x="2064332" y="1859893"/>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Architecture &amp; Construction</a:t>
            </a:r>
          </a:p>
        </p:txBody>
      </p:sp>
      <p:sp>
        <p:nvSpPr>
          <p:cNvPr id="6" name="Rectangle 5">
            <a:extLst>
              <a:ext uri="{FF2B5EF4-FFF2-40B4-BE49-F238E27FC236}">
                <a16:creationId xmlns:a16="http://schemas.microsoft.com/office/drawing/2014/main" id="{8E1F6E28-C8C5-A6DE-D3C6-D34837F1E952}"/>
              </a:ext>
            </a:extLst>
          </p:cNvPr>
          <p:cNvSpPr/>
          <p:nvPr/>
        </p:nvSpPr>
        <p:spPr>
          <a:xfrm>
            <a:off x="3332022" y="1852057"/>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Arts, A/V Technology &amp; Communications</a:t>
            </a:r>
          </a:p>
        </p:txBody>
      </p:sp>
      <p:sp>
        <p:nvSpPr>
          <p:cNvPr id="7" name="Rectangle 6">
            <a:extLst>
              <a:ext uri="{FF2B5EF4-FFF2-40B4-BE49-F238E27FC236}">
                <a16:creationId xmlns:a16="http://schemas.microsoft.com/office/drawing/2014/main" id="{BDF572E0-6B1B-AD41-A63B-34E47F61F1AD}"/>
              </a:ext>
            </a:extLst>
          </p:cNvPr>
          <p:cNvSpPr/>
          <p:nvPr/>
        </p:nvSpPr>
        <p:spPr>
          <a:xfrm>
            <a:off x="4599712" y="1852057"/>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Business Management &amp; Administration</a:t>
            </a:r>
          </a:p>
        </p:txBody>
      </p:sp>
      <p:sp>
        <p:nvSpPr>
          <p:cNvPr id="8" name="Rectangle 7">
            <a:extLst>
              <a:ext uri="{FF2B5EF4-FFF2-40B4-BE49-F238E27FC236}">
                <a16:creationId xmlns:a16="http://schemas.microsoft.com/office/drawing/2014/main" id="{1C728095-9649-5B41-F302-E092E01E4B2D}"/>
              </a:ext>
            </a:extLst>
          </p:cNvPr>
          <p:cNvSpPr/>
          <p:nvPr/>
        </p:nvSpPr>
        <p:spPr>
          <a:xfrm>
            <a:off x="5867402" y="1859892"/>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Education &amp; Training</a:t>
            </a:r>
          </a:p>
        </p:txBody>
      </p:sp>
      <p:sp>
        <p:nvSpPr>
          <p:cNvPr id="9" name="Rectangle 8">
            <a:extLst>
              <a:ext uri="{FF2B5EF4-FFF2-40B4-BE49-F238E27FC236}">
                <a16:creationId xmlns:a16="http://schemas.microsoft.com/office/drawing/2014/main" id="{66C7BA7E-7395-05E7-687E-48172051FA63}"/>
              </a:ext>
            </a:extLst>
          </p:cNvPr>
          <p:cNvSpPr/>
          <p:nvPr/>
        </p:nvSpPr>
        <p:spPr>
          <a:xfrm>
            <a:off x="7135092" y="1851147"/>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Finance</a:t>
            </a:r>
          </a:p>
        </p:txBody>
      </p:sp>
      <p:sp>
        <p:nvSpPr>
          <p:cNvPr id="15" name="Rectangle 14">
            <a:extLst>
              <a:ext uri="{FF2B5EF4-FFF2-40B4-BE49-F238E27FC236}">
                <a16:creationId xmlns:a16="http://schemas.microsoft.com/office/drawing/2014/main" id="{55E66B4D-90A2-FEA4-82DD-62AA4C04E83A}"/>
              </a:ext>
            </a:extLst>
          </p:cNvPr>
          <p:cNvSpPr/>
          <p:nvPr/>
        </p:nvSpPr>
        <p:spPr>
          <a:xfrm>
            <a:off x="796642" y="2635745"/>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Government &amp; Public Administration</a:t>
            </a:r>
          </a:p>
        </p:txBody>
      </p:sp>
      <p:sp>
        <p:nvSpPr>
          <p:cNvPr id="16" name="Rectangle 15">
            <a:extLst>
              <a:ext uri="{FF2B5EF4-FFF2-40B4-BE49-F238E27FC236}">
                <a16:creationId xmlns:a16="http://schemas.microsoft.com/office/drawing/2014/main" id="{C6D83EF8-31CA-E55A-49F7-8A9BC3A510D9}"/>
              </a:ext>
            </a:extLst>
          </p:cNvPr>
          <p:cNvSpPr/>
          <p:nvPr/>
        </p:nvSpPr>
        <p:spPr>
          <a:xfrm>
            <a:off x="2064332" y="2635745"/>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Health Science</a:t>
            </a:r>
          </a:p>
        </p:txBody>
      </p:sp>
      <p:sp>
        <p:nvSpPr>
          <p:cNvPr id="17" name="Rectangle 16">
            <a:extLst>
              <a:ext uri="{FF2B5EF4-FFF2-40B4-BE49-F238E27FC236}">
                <a16:creationId xmlns:a16="http://schemas.microsoft.com/office/drawing/2014/main" id="{20C74EE9-4B1E-479E-8B43-029B53B51244}"/>
              </a:ext>
            </a:extLst>
          </p:cNvPr>
          <p:cNvSpPr/>
          <p:nvPr/>
        </p:nvSpPr>
        <p:spPr>
          <a:xfrm>
            <a:off x="3332022" y="2627909"/>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Hospitality &amp; Tourism</a:t>
            </a:r>
          </a:p>
        </p:txBody>
      </p:sp>
      <p:sp>
        <p:nvSpPr>
          <p:cNvPr id="18" name="Rectangle 17">
            <a:extLst>
              <a:ext uri="{FF2B5EF4-FFF2-40B4-BE49-F238E27FC236}">
                <a16:creationId xmlns:a16="http://schemas.microsoft.com/office/drawing/2014/main" id="{7A16478C-2C41-EBA9-7186-41773C74998B}"/>
              </a:ext>
            </a:extLst>
          </p:cNvPr>
          <p:cNvSpPr/>
          <p:nvPr/>
        </p:nvSpPr>
        <p:spPr>
          <a:xfrm>
            <a:off x="4599712" y="2627909"/>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Human Services</a:t>
            </a:r>
          </a:p>
        </p:txBody>
      </p:sp>
      <p:sp>
        <p:nvSpPr>
          <p:cNvPr id="19" name="Rectangle 18">
            <a:extLst>
              <a:ext uri="{FF2B5EF4-FFF2-40B4-BE49-F238E27FC236}">
                <a16:creationId xmlns:a16="http://schemas.microsoft.com/office/drawing/2014/main" id="{1BF5F05D-AD06-31BF-E033-C77844430D7D}"/>
              </a:ext>
            </a:extLst>
          </p:cNvPr>
          <p:cNvSpPr/>
          <p:nvPr/>
        </p:nvSpPr>
        <p:spPr>
          <a:xfrm>
            <a:off x="5867402" y="2635744"/>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Information Technology</a:t>
            </a:r>
          </a:p>
        </p:txBody>
      </p:sp>
      <p:sp>
        <p:nvSpPr>
          <p:cNvPr id="20" name="Rectangle 19">
            <a:extLst>
              <a:ext uri="{FF2B5EF4-FFF2-40B4-BE49-F238E27FC236}">
                <a16:creationId xmlns:a16="http://schemas.microsoft.com/office/drawing/2014/main" id="{D3C0FE1F-E15A-71D0-5AD6-6451043A533D}"/>
              </a:ext>
            </a:extLst>
          </p:cNvPr>
          <p:cNvSpPr/>
          <p:nvPr/>
        </p:nvSpPr>
        <p:spPr>
          <a:xfrm>
            <a:off x="7135092" y="2626999"/>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Law, Public Safety, Corrections &amp; Security</a:t>
            </a:r>
          </a:p>
        </p:txBody>
      </p:sp>
      <p:sp>
        <p:nvSpPr>
          <p:cNvPr id="21" name="Rectangle 20">
            <a:extLst>
              <a:ext uri="{FF2B5EF4-FFF2-40B4-BE49-F238E27FC236}">
                <a16:creationId xmlns:a16="http://schemas.microsoft.com/office/drawing/2014/main" id="{0D2E607A-4B01-9394-3060-7B8886A45484}"/>
              </a:ext>
            </a:extLst>
          </p:cNvPr>
          <p:cNvSpPr/>
          <p:nvPr/>
        </p:nvSpPr>
        <p:spPr>
          <a:xfrm>
            <a:off x="2064332" y="3420912"/>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Manufacturing</a:t>
            </a:r>
          </a:p>
        </p:txBody>
      </p:sp>
      <p:sp>
        <p:nvSpPr>
          <p:cNvPr id="22" name="Rectangle 21">
            <a:extLst>
              <a:ext uri="{FF2B5EF4-FFF2-40B4-BE49-F238E27FC236}">
                <a16:creationId xmlns:a16="http://schemas.microsoft.com/office/drawing/2014/main" id="{DFAB17C5-F782-79E1-5D03-B87DA9B558A3}"/>
              </a:ext>
            </a:extLst>
          </p:cNvPr>
          <p:cNvSpPr/>
          <p:nvPr/>
        </p:nvSpPr>
        <p:spPr>
          <a:xfrm>
            <a:off x="3332022" y="3420912"/>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Marketing</a:t>
            </a:r>
          </a:p>
        </p:txBody>
      </p:sp>
      <p:sp>
        <p:nvSpPr>
          <p:cNvPr id="23" name="Rectangle 22">
            <a:extLst>
              <a:ext uri="{FF2B5EF4-FFF2-40B4-BE49-F238E27FC236}">
                <a16:creationId xmlns:a16="http://schemas.microsoft.com/office/drawing/2014/main" id="{EF64A754-4D20-14F0-7203-781725C6E9B2}"/>
              </a:ext>
            </a:extLst>
          </p:cNvPr>
          <p:cNvSpPr/>
          <p:nvPr/>
        </p:nvSpPr>
        <p:spPr>
          <a:xfrm>
            <a:off x="4599712" y="3413076"/>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Science, Technology, Engineering &amp; Mathematics</a:t>
            </a:r>
          </a:p>
        </p:txBody>
      </p:sp>
      <p:sp>
        <p:nvSpPr>
          <p:cNvPr id="24" name="Rectangle 23">
            <a:extLst>
              <a:ext uri="{FF2B5EF4-FFF2-40B4-BE49-F238E27FC236}">
                <a16:creationId xmlns:a16="http://schemas.microsoft.com/office/drawing/2014/main" id="{C97A8487-45A4-3373-591D-A68E9CD9A6F2}"/>
              </a:ext>
            </a:extLst>
          </p:cNvPr>
          <p:cNvSpPr/>
          <p:nvPr/>
        </p:nvSpPr>
        <p:spPr>
          <a:xfrm>
            <a:off x="5867402" y="3413076"/>
            <a:ext cx="1198419" cy="595745"/>
          </a:xfrm>
          <a:prstGeom prst="rect">
            <a:avLst/>
          </a:prstGeom>
          <a:solidFill>
            <a:schemeClr val="bg1"/>
          </a:solidFill>
          <a:ln>
            <a:solidFill>
              <a:srgbClr val="3B3C3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Transportation, Distribution &amp; Logistics</a:t>
            </a:r>
          </a:p>
        </p:txBody>
      </p:sp>
    </p:spTree>
    <p:extLst>
      <p:ext uri="{BB962C8B-B14F-4D97-AF65-F5344CB8AC3E}">
        <p14:creationId xmlns:p14="http://schemas.microsoft.com/office/powerpoint/2010/main" val="152412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lstStyle/>
          <a:p>
            <a:r>
              <a:rPr lang="en-US" dirty="0"/>
              <a:t>Evolution of CTE Policy</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p:txBody>
          <a:bodyPr>
            <a:normAutofit lnSpcReduction="10000"/>
          </a:bodyPr>
          <a:lstStyle/>
          <a:p>
            <a:r>
              <a:rPr lang="en-US" sz="2000" dirty="0"/>
              <a:t>The Morrill Act of 1862 led the development of land-grant colleges to teach agricultural and mechanical arts to the “industrial classes” </a:t>
            </a:r>
          </a:p>
          <a:p>
            <a:r>
              <a:rPr lang="en-US" sz="2000" dirty="0"/>
              <a:t>The first federal legislation to devote resources to vocational education as an expression of education policy was the Smith-Hughes Act of 1917</a:t>
            </a:r>
          </a:p>
          <a:p>
            <a:r>
              <a:rPr lang="en-US" sz="2000" dirty="0"/>
              <a:t>Manpower Development and Training Act of 1962 sought to address high unemployment by retraining individuals with obsolete skills to suit rapidly advancing technology</a:t>
            </a:r>
          </a:p>
          <a:p>
            <a:r>
              <a:rPr lang="en-US" sz="2000" dirty="0"/>
              <a:t>The 1963 Vocational Education Act supported vocational education schools; vocational work-study programs; and research, training, and demonstration programs related to vocational education</a:t>
            </a:r>
          </a:p>
          <a:p>
            <a:endParaRPr lang="en-US" sz="2000" dirty="0"/>
          </a:p>
        </p:txBody>
      </p:sp>
    </p:spTree>
    <p:extLst>
      <p:ext uri="{BB962C8B-B14F-4D97-AF65-F5344CB8AC3E}">
        <p14:creationId xmlns:p14="http://schemas.microsoft.com/office/powerpoint/2010/main" val="18742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lstStyle/>
          <a:p>
            <a:r>
              <a:rPr lang="en-US" dirty="0"/>
              <a:t>Evolution of CTE Policy</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p:txBody>
          <a:bodyPr>
            <a:normAutofit fontScale="77500" lnSpcReduction="20000"/>
          </a:bodyPr>
          <a:lstStyle/>
          <a:p>
            <a:r>
              <a:rPr lang="en-US" sz="2000" dirty="0"/>
              <a:t>Carl D. Perkins Vocational Education Act of 1984 (Perkins I) aimed to restore credibility in vocational education through increased program quality and equity</a:t>
            </a:r>
          </a:p>
          <a:p>
            <a:r>
              <a:rPr lang="en-US" sz="2000" dirty="0"/>
              <a:t>Carl D. Perkins Vocational Education and Applied Technology Act of 1990 (Perkins II) built on Perkins 1 by emphasizing the need for integrating academic components into vocational education programs and continuing education through high school</a:t>
            </a:r>
          </a:p>
          <a:p>
            <a:r>
              <a:rPr lang="en-US" sz="2000" dirty="0"/>
              <a:t>Carl D. Perkins Vocational and Technical Education Act of 1998 (Perkins III) continued the basic idea of Perkins 1 and II, with additional focus on “special populations” and performance data</a:t>
            </a:r>
          </a:p>
          <a:p>
            <a:r>
              <a:rPr lang="en-US" sz="2000" dirty="0"/>
              <a:t>Carl D. Perkins Career and Technical Education Act of 2006 (Perkins IV) emphasized “rigorous and relevance,” “academic integration” and workforce alignment</a:t>
            </a:r>
          </a:p>
          <a:p>
            <a:r>
              <a:rPr lang="en-US" sz="2000" dirty="0"/>
              <a:t>Strengthening Career and Technical Education for the 21st Century Act of 2018 (Perkins V) defined CTE “concentration,” further emphasized workforce alignment through the Comprehensive Local Needs Assessment, employability of student completers, and funding set asides</a:t>
            </a:r>
          </a:p>
          <a:p>
            <a:endParaRPr lang="en-US" sz="2000" dirty="0"/>
          </a:p>
        </p:txBody>
      </p:sp>
    </p:spTree>
    <p:extLst>
      <p:ext uri="{BB962C8B-B14F-4D97-AF65-F5344CB8AC3E}">
        <p14:creationId xmlns:p14="http://schemas.microsoft.com/office/powerpoint/2010/main" val="3515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3C58-5FEA-4DB0-D098-9C611D10103C}"/>
              </a:ext>
            </a:extLst>
          </p:cNvPr>
          <p:cNvSpPr>
            <a:spLocks noGrp="1"/>
          </p:cNvSpPr>
          <p:nvPr>
            <p:ph type="title"/>
          </p:nvPr>
        </p:nvSpPr>
        <p:spPr/>
        <p:txBody>
          <a:bodyPr/>
          <a:lstStyle/>
          <a:p>
            <a:r>
              <a:rPr lang="en-US" dirty="0"/>
              <a:t>CTE Today</a:t>
            </a:r>
          </a:p>
        </p:txBody>
      </p:sp>
      <p:sp>
        <p:nvSpPr>
          <p:cNvPr id="3" name="Content Placeholder 2">
            <a:extLst>
              <a:ext uri="{FF2B5EF4-FFF2-40B4-BE49-F238E27FC236}">
                <a16:creationId xmlns:a16="http://schemas.microsoft.com/office/drawing/2014/main" id="{010ECDA2-2FC5-2970-35B4-3D244CB8AF66}"/>
              </a:ext>
            </a:extLst>
          </p:cNvPr>
          <p:cNvSpPr>
            <a:spLocks noGrp="1"/>
          </p:cNvSpPr>
          <p:nvPr>
            <p:ph idx="1"/>
          </p:nvPr>
        </p:nvSpPr>
        <p:spPr/>
        <p:txBody>
          <a:bodyPr>
            <a:normAutofit/>
          </a:bodyPr>
          <a:lstStyle/>
          <a:p>
            <a:r>
              <a:rPr lang="en-US" sz="2000" dirty="0"/>
              <a:t>Public and political support for technical education and training is high and rising</a:t>
            </a:r>
          </a:p>
          <a:p>
            <a:r>
              <a:rPr lang="en-US" sz="2000" dirty="0"/>
              <a:t>CTE advocates would assert the evolution of CTE policies overtime have virtually erased the “vocational” vs “academic” distinction</a:t>
            </a:r>
          </a:p>
          <a:p>
            <a:r>
              <a:rPr lang="en-US" sz="2000" dirty="0"/>
              <a:t>Existing research suggests contemporary CTE is less stratified along racial, gender, and class lines</a:t>
            </a:r>
          </a:p>
          <a:p>
            <a:r>
              <a:rPr lang="en-US" sz="2000" dirty="0"/>
              <a:t>Shifts towards “relevance and rigor” and workforce alignment suggest contemporary CTE no longer acts to prep students for “dead end careers” </a:t>
            </a:r>
          </a:p>
        </p:txBody>
      </p:sp>
    </p:spTree>
    <p:extLst>
      <p:ext uri="{BB962C8B-B14F-4D97-AF65-F5344CB8AC3E}">
        <p14:creationId xmlns:p14="http://schemas.microsoft.com/office/powerpoint/2010/main" val="107720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itle Scre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Meta In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ncy Picture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rt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f548219-5a9b-4af9-988e-a7d782f209f4" xsi:nil="true"/>
    <lcf76f155ced4ddcb4097134ff3c332f xmlns="31b397de-c9d7-479f-bb90-869fb5313ed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A09B3348845B4D93BE87DA37581864" ma:contentTypeVersion="11" ma:contentTypeDescription="Create a new document." ma:contentTypeScope="" ma:versionID="c3717f22d4b3fa5d8f0868304030f034">
  <xsd:schema xmlns:xsd="http://www.w3.org/2001/XMLSchema" xmlns:xs="http://www.w3.org/2001/XMLSchema" xmlns:p="http://schemas.microsoft.com/office/2006/metadata/properties" xmlns:ns2="31b397de-c9d7-479f-bb90-869fb5313ed9" xmlns:ns3="bf548219-5a9b-4af9-988e-a7d782f209f4" targetNamespace="http://schemas.microsoft.com/office/2006/metadata/properties" ma:root="true" ma:fieldsID="2e3fbc7e778724cbf3232c4dba47f8b0" ns2:_="" ns3:_="">
    <xsd:import namespace="31b397de-c9d7-479f-bb90-869fb5313ed9"/>
    <xsd:import namespace="bf548219-5a9b-4af9-988e-a7d782f209f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397de-c9d7-479f-bb90-869fb5313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48219-5a9b-4af9-988e-a7d782f209f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60d4c40-adc7-4530-adc5-94a7dd652c52}" ma:internalName="TaxCatchAll" ma:showField="CatchAllData" ma:web="bf548219-5a9b-4af9-988e-a7d782f209f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E15FAC-FB06-4F35-8FD2-D7A7774A24A1}">
  <ds:schemaRefs>
    <ds:schemaRef ds:uri="http://schemas.microsoft.com/sharepoint/v3/contenttype/forms"/>
  </ds:schemaRefs>
</ds:datastoreItem>
</file>

<file path=customXml/itemProps2.xml><?xml version="1.0" encoding="utf-8"?>
<ds:datastoreItem xmlns:ds="http://schemas.openxmlformats.org/officeDocument/2006/customXml" ds:itemID="{797C8A84-873B-4113-9192-804F0588D29F}">
  <ds:schemaRefs>
    <ds:schemaRef ds:uri="http://schemas.microsoft.com/office/2006/metadata/properties"/>
    <ds:schemaRef ds:uri="31b397de-c9d7-479f-bb90-869fb5313ed9"/>
    <ds:schemaRef ds:uri="http://purl.org/dc/terms/"/>
    <ds:schemaRef ds:uri="http://schemas.microsoft.com/office/2006/documentManagement/types"/>
    <ds:schemaRef ds:uri="http://purl.org/dc/dcmitype/"/>
    <ds:schemaRef ds:uri="bf548219-5a9b-4af9-988e-a7d782f209f4"/>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B5B56F-EAA7-42C9-98F3-CABBDA5D1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397de-c9d7-479f-bb90-869fb5313ed9"/>
    <ds:schemaRef ds:uri="bf548219-5a9b-4af9-988e-a7d782f20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4205</TotalTime>
  <Words>1105</Words>
  <Application>Microsoft Macintosh PowerPoint</Application>
  <PresentationFormat>On-screen Show (16:9)</PresentationFormat>
  <Paragraphs>117</Paragraphs>
  <Slides>18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Calibri</vt:lpstr>
      <vt:lpstr>Georgia</vt:lpstr>
      <vt:lpstr>Title Screens</vt:lpstr>
      <vt:lpstr>Content: Meta Info</vt:lpstr>
      <vt:lpstr>Fancy Pictures</vt:lpstr>
      <vt:lpstr>Charts</vt:lpstr>
      <vt:lpstr>How Will AI Affect Career and Technical Education Students?</vt:lpstr>
      <vt:lpstr>Overview </vt:lpstr>
      <vt:lpstr>What is Career and Technical Education (CTE)?</vt:lpstr>
      <vt:lpstr>What is Career and Technical Education (CTE)?</vt:lpstr>
      <vt:lpstr>What is Career and Technical Education (CTE)?</vt:lpstr>
      <vt:lpstr>What is Career and Technical Education (CTE)?</vt:lpstr>
      <vt:lpstr>Evolution of CTE Policy</vt:lpstr>
      <vt:lpstr>Evolution of CTE Policy</vt:lpstr>
      <vt:lpstr>CTE Today</vt:lpstr>
      <vt:lpstr>Potential Impacts of AI on CTE Students </vt:lpstr>
      <vt:lpstr>Potential Impacts of AI on CTE Students </vt:lpstr>
      <vt:lpstr>Potential Impacts of AI on CTE Students </vt:lpstr>
      <vt:lpstr>Potential Impacts of AI on CTE Students </vt:lpstr>
      <vt:lpstr>Potential Impacts of AI on CTE Students </vt:lpstr>
      <vt:lpstr>Potential Impacts of AI on CTE Students </vt:lpstr>
      <vt:lpstr>Potential Impacts of AI on CTE Students </vt:lpstr>
      <vt:lpstr>Policy and Practice Solutions</vt:lpstr>
      <vt:lpstr>PowerPoint Presentation</vt:lpstr>
    </vt:vector>
  </TitlesOfParts>
  <Manager/>
  <Company>University of Tennessee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 PowerPoint Template 2015 ver 1</dc:title>
  <dc:subject/>
  <dc:creator>csublet1</dc:creator>
  <cp:keywords/>
  <dc:description/>
  <cp:lastModifiedBy>Rachel Peterson</cp:lastModifiedBy>
  <cp:revision>136</cp:revision>
  <cp:lastPrinted>2023-07-11T16:31:48Z</cp:lastPrinted>
  <dcterms:created xsi:type="dcterms:W3CDTF">2014-12-02T19:58:44Z</dcterms:created>
  <dcterms:modified xsi:type="dcterms:W3CDTF">2024-11-03T13:39:59Z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0x010100E4A09B3348845B4D93BE87DA37581864</vt:lpwstr>
  </property>
</Properties>
</file>