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Robo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d/PVHwkY5PAoFt0hW4ukH9No0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it.ly/ba-sprin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it.ly/ba-sprin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it.ly/ba-spri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it.ly/ba-sp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3988ec71a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e3988ec71a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2e3988ec71a_0_1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3988ec71a_0_6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e3988ec71a_0_6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2e3988ec71a_0_6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3988ec71a_0_6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e3988ec71a_0_6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2e3988ec71a_0_6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3988ec71a_0_6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e3988ec71a_0_6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2e3988ec71a_0_6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3988ec71a_0_6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2e3988ec71a_0_6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2e3988ec71a_0_6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3988ec71a_0_6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e3988ec71a_0_6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2e3988ec71a_0_6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3988ec71a_0_6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2e3988ec71a_0_6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2e3988ec71a_0_6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3988ec71a_0_6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2e3988ec71a_0_6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  <a:hlinkClick r:id="rId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 on slide is Arial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color is #333333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color is #737373</a:t>
            </a:r>
            <a:endParaRPr/>
          </a:p>
        </p:txBody>
      </p:sp>
      <p:sp>
        <p:nvSpPr>
          <p:cNvPr id="233" name="Google Shape;233;g2e3988ec71a_0_6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3988ec71a_0_5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2e3988ec71a_0_5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2e3988ec71a_0_5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737e6abdfc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2737e6abdfc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2737e6abdfc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3988ec71a_0_5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2e3988ec71a_0_5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2e3988ec71a_0_5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3988ec71a_0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e3988ec71a_0_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  <a:hlinkClick r:id="rId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 on slide is Arial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color is #333333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color is #737373</a:t>
            </a:r>
            <a:endParaRPr/>
          </a:p>
        </p:txBody>
      </p:sp>
      <p:sp>
        <p:nvSpPr>
          <p:cNvPr id="98" name="Google Shape;98;g2e3988ec71a_0_2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e3988ec71a_0_6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2e3988ec71a_0_6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2e3988ec71a_0_6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e764c671c8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2e764c671c8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2e764c671c8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3988ec71a_0_5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2e3988ec71a_0_5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2e3988ec71a_0_5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3988ec71a_0_6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2e3988ec71a_0_6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2e3988ec71a_0_6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3988ec71a_0_6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2e3988ec71a_0_6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  <a:hlinkClick r:id="rId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 on slide is Arial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color is #333333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color is #737373</a:t>
            </a:r>
            <a:endParaRPr/>
          </a:p>
        </p:txBody>
      </p:sp>
      <p:sp>
        <p:nvSpPr>
          <p:cNvPr id="323" name="Google Shape;323;g2e3988ec71a_0_6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3988ec71a_0_3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e3988ec71a_0_3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2e3988ec71a_0_3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3988ec71a_0_4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e3988ec71a_0_4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2e3988ec71a_0_4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3988ec71a_0_4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e3988ec71a_0_4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2e3988ec71a_0_4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3988ec71a_0_4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e3988ec71a_0_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e3988ec71a_0_4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3988ec71a_0_4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e3988ec71a_0_4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2e3988ec71a_0_4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3988ec71a_0_4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2e3988ec71a_0_4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2e3988ec71a_0_4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3988ec71a_0_6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e3988ec71a_0_6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sng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  <a:hlinkClick r:id="rId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 on slide is Arial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color is #333333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color is #737373</a:t>
            </a:r>
            <a:endParaRPr/>
          </a:p>
        </p:txBody>
      </p:sp>
      <p:sp>
        <p:nvSpPr>
          <p:cNvPr id="169" name="Google Shape;169;g2e3988ec71a_0_6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e3988ec71a_0_3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g2e3988ec71a_0_3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2e3988ec71a_0_3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3988ec71a_0_37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2e3988ec71a_0_376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g2e3988ec71a_0_37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2e3988ec71a_0_3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2e3988ec71a_0_3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3988ec71a_0_38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e3988ec71a_0_38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g2e3988ec71a_0_38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2e3988ec71a_0_38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2e3988ec71a_0_3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e3988ec71a_0_32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2e3988ec71a_0_32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g2e3988ec71a_0_3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2e3988ec71a_0_3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2e3988ec71a_0_3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e3988ec71a_0_3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2e3988ec71a_0_3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g2e3988ec71a_0_3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2e3988ec71a_0_3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2e3988ec71a_0_3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e3988ec71a_0_33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2e3988ec71a_0_33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g2e3988ec71a_0_33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2e3988ec71a_0_3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2e3988ec71a_0_3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e3988ec71a_0_3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2e3988ec71a_0_34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g2e3988ec71a_0_34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g2e3988ec71a_0_34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g2e3988ec71a_0_3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2e3988ec71a_0_3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e3988ec71a_0_348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2e3988ec71a_0_348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g2e3988ec71a_0_348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g2e3988ec71a_0_34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g2e3988ec71a_0_34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g2e3988ec71a_0_34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2e3988ec71a_0_34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2e3988ec71a_0_3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e3988ec71a_0_35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2e3988ec71a_0_35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g2e3988ec71a_0_35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2e3988ec71a_0_3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3988ec71a_0_36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2e3988ec71a_0_36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g2e3988ec71a_0_36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g2e3988ec71a_0_36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2e3988ec71a_0_36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2e3988ec71a_0_3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3988ec71a_0_36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e3988ec71a_0_369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g2e3988ec71a_0_369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g2e3988ec71a_0_36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2e3988ec71a_0_36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2e3988ec71a_0_3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e3988ec71a_0_3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e3988ec71a_0_3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2e3988ec71a_0_3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e3988ec71a_0_3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2e3988ec71a_0_3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hyperlink" Target="https://bit.ly/ecmc-cte-leaders-data-use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3988ec71a_0_194"/>
          <p:cNvSpPr/>
          <p:nvPr/>
        </p:nvSpPr>
        <p:spPr>
          <a:xfrm>
            <a:off x="0" y="0"/>
            <a:ext cx="12192000" cy="69021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e3988ec71a_0_194"/>
          <p:cNvSpPr txBox="1"/>
          <p:nvPr/>
        </p:nvSpPr>
        <p:spPr>
          <a:xfrm>
            <a:off x="468949" y="1719375"/>
            <a:ext cx="6855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How College Practitioners Can Leverage Data to Drive Institutional Change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e3988ec71a_0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285" y="6377438"/>
            <a:ext cx="2891334" cy="39639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e3988ec71a_0_194"/>
          <p:cNvSpPr txBox="1"/>
          <p:nvPr/>
        </p:nvSpPr>
        <p:spPr>
          <a:xfrm>
            <a:off x="468951" y="3681800"/>
            <a:ext cx="6730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2024 CTE Leadership Collaborative Convening</a:t>
            </a:r>
            <a:endParaRPr b="1" i="0" sz="20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</a:rPr>
              <a:t>September 24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2024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2e3988ec71a_0_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2419" y="2868060"/>
            <a:ext cx="3874295" cy="370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e3988ec71a_0_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8995" y="544800"/>
            <a:ext cx="1847086" cy="18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3988ec71a_0_601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e3988ec71a_0_601"/>
          <p:cNvSpPr txBox="1"/>
          <p:nvPr/>
        </p:nvSpPr>
        <p:spPr>
          <a:xfrm>
            <a:off x="358944" y="306106"/>
            <a:ext cx="1074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Case Study: Noncredit to credit pathways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e3988ec71a_0_601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2e3988ec71a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e3988ec71a_0_601"/>
          <p:cNvPicPr preferRelativeResize="0"/>
          <p:nvPr/>
        </p:nvPicPr>
        <p:blipFill rotWithShape="1">
          <a:blip r:embed="rId4">
            <a:alphaModFix/>
          </a:blip>
          <a:srcRect b="0" l="48554" r="0" t="0"/>
          <a:stretch/>
        </p:blipFill>
        <p:spPr>
          <a:xfrm>
            <a:off x="8258400" y="2129401"/>
            <a:ext cx="3391803" cy="34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e3988ec71a_0_601"/>
          <p:cNvSpPr txBox="1"/>
          <p:nvPr/>
        </p:nvSpPr>
        <p:spPr>
          <a:xfrm>
            <a:off x="358950" y="1758975"/>
            <a:ext cx="7755900" cy="3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Mt San Antonio College in California has a large noncredit program, serving about 18,000 people each year</a:t>
            </a: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college has a much higher rate of transition from noncredit to credit programs, compared to all colleges in the state</a:t>
            </a: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They would like these figures to be higher - especially for CTE programs that align with credit pathways</a:t>
            </a: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3988ec71a_0_611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e3988ec71a_0_611"/>
          <p:cNvSpPr txBox="1"/>
          <p:nvPr/>
        </p:nvSpPr>
        <p:spPr>
          <a:xfrm>
            <a:off x="358944" y="306106"/>
            <a:ext cx="1074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Case Study: Noncredit to credit pathways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e3988ec71a_0_611"/>
          <p:cNvSpPr txBox="1"/>
          <p:nvPr/>
        </p:nvSpPr>
        <p:spPr>
          <a:xfrm>
            <a:off x="463050" y="1640775"/>
            <a:ext cx="72027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Meeting One (most attendees were from the noncredit team)</a:t>
            </a:r>
            <a:endParaRPr b="1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Reviewed initial data on noncredit to credit transitions based on state-level tools, paired with priority areas of concern gathered through focus groups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Mapped the student journey from noncredit to credit, identified which college systems intersect with those students, and noted sticking points -- and compared the maps to their data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Prioritized several areas where immediate actions could be taken and established teams to do this work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Identified additional information needed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e3988ec71a_0_611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e3988ec71a_0_6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e3988ec71a_0_6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2175" y="2108963"/>
            <a:ext cx="4221450" cy="2917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e3988ec71a_0_640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e3988ec71a_0_640"/>
          <p:cNvSpPr txBox="1"/>
          <p:nvPr/>
        </p:nvSpPr>
        <p:spPr>
          <a:xfrm>
            <a:off x="358944" y="306106"/>
            <a:ext cx="1074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Case Study: Noncredit to credit pathways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e3988ec71a_0_640"/>
          <p:cNvSpPr txBox="1"/>
          <p:nvPr/>
        </p:nvSpPr>
        <p:spPr>
          <a:xfrm>
            <a:off x="463050" y="1640775"/>
            <a:ext cx="112782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Meeting Two (included representatives from across the college)</a:t>
            </a:r>
            <a:endParaRPr b="1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Shared outcomes of actions taken to achieve the quick wins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Reviewed local data that provided more detailed information at the program level and about different student populations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Developed personas for adult learners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Mapped the process of enrollment, flagged how the process differed for different personas, and identified areas of significant challenge 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Determined how existing teams could tackle those challenges and established a new area for action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Identified new research questions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e3988ec71a_0_640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e3988ec71a_0_6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e3988ec71a_0_6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5675" y="152400"/>
            <a:ext cx="4914900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e3988ec71a_0_6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000" y="152400"/>
            <a:ext cx="515130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2e3988ec71a_0_6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2400" y="718125"/>
            <a:ext cx="8249098" cy="5655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e3988ec71a_0_626"/>
          <p:cNvSpPr txBox="1"/>
          <p:nvPr/>
        </p:nvSpPr>
        <p:spPr>
          <a:xfrm>
            <a:off x="412900" y="889200"/>
            <a:ext cx="29085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Mapping Process</a:t>
            </a:r>
            <a:endParaRPr b="1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Step 1: describe the process a noncredit student would follow to  enroll in a credit class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Step 2: flag whether the process would be different for various personas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Step 3: indicate the degree of difficulty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Step 4: identify which areas of difficulty to address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e3988ec71a_0_632"/>
          <p:cNvSpPr txBox="1"/>
          <p:nvPr/>
        </p:nvSpPr>
        <p:spPr>
          <a:xfrm>
            <a:off x="8024925" y="750750"/>
            <a:ext cx="38598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b="1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Noncredit practitioners are able to partner more effectively with other parts of the college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New services have been put in place to address a pain point that is shared by credit and noncredit students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Transition Action Group is meeting to address specific priority areas, using a series of focused subcommittees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research team is digging into a third round of analysis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2e3988ec71a_0_6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8475" y="3717888"/>
            <a:ext cx="1906912" cy="28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e3988ec71a_0_6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8047" y="1246537"/>
            <a:ext cx="2503327" cy="333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e3988ec71a_0_6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225" y="565377"/>
            <a:ext cx="3018096" cy="28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3988ec71a_0_670"/>
          <p:cNvSpPr/>
          <p:nvPr/>
        </p:nvSpPr>
        <p:spPr>
          <a:xfrm>
            <a:off x="0" y="0"/>
            <a:ext cx="3291900" cy="69021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2e3988ec71a_0_670"/>
          <p:cNvSpPr txBox="1"/>
          <p:nvPr/>
        </p:nvSpPr>
        <p:spPr>
          <a:xfrm>
            <a:off x="358491" y="1357140"/>
            <a:ext cx="2803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Live Action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g2e3988ec71a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493" y="6435416"/>
            <a:ext cx="2086372" cy="28603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e3988ec71a_0_670"/>
          <p:cNvSpPr txBox="1"/>
          <p:nvPr/>
        </p:nvSpPr>
        <p:spPr>
          <a:xfrm>
            <a:off x="3815252" y="567222"/>
            <a:ext cx="77724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Learn about integrating employment information with academic records</a:t>
            </a:r>
            <a:endParaRPr b="0" i="0" sz="25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2e3988ec71a_0_670" title="Choose Your Own Adventure | I really like this &quot;Choose your … | Flickr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563" y="2356301"/>
            <a:ext cx="6563768" cy="436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3988ec71a_0_514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e3988ec71a_0_514"/>
          <p:cNvSpPr txBox="1"/>
          <p:nvPr/>
        </p:nvSpPr>
        <p:spPr>
          <a:xfrm>
            <a:off x="125675" y="306100"/>
            <a:ext cx="1179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Live Action Analysis: How Can We Strengthen Economic Mobility?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e3988ec71a_0_514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g2e3988ec71a_0_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g2e3988ec71a_0_514"/>
          <p:cNvGrpSpPr/>
          <p:nvPr/>
        </p:nvGrpSpPr>
        <p:grpSpPr>
          <a:xfrm>
            <a:off x="4038600" y="1472400"/>
            <a:ext cx="7528801" cy="4731225"/>
            <a:chOff x="152400" y="1472400"/>
            <a:chExt cx="7528801" cy="4731225"/>
          </a:xfrm>
        </p:grpSpPr>
        <p:pic>
          <p:nvPicPr>
            <p:cNvPr id="250" name="Google Shape;250;g2e3988ec71a_0_5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9225" y="3811925"/>
              <a:ext cx="7375150" cy="239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g2e3988ec71a_0_5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2400" y="1472400"/>
              <a:ext cx="7528801" cy="23916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2" name="Google Shape;252;g2e3988ec71a_0_514"/>
          <p:cNvSpPr txBox="1"/>
          <p:nvPr/>
        </p:nvSpPr>
        <p:spPr>
          <a:xfrm>
            <a:off x="653200" y="2428200"/>
            <a:ext cx="29829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Context: </a:t>
            </a:r>
            <a:endParaRPr b="1" i="0" sz="27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region needs more educators</a:t>
            </a:r>
            <a:endParaRPr b="0" i="0" sz="27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e3988ec71a_0_514"/>
          <p:cNvSpPr txBox="1"/>
          <p:nvPr/>
        </p:nvSpPr>
        <p:spPr>
          <a:xfrm>
            <a:off x="653200" y="5643200"/>
            <a:ext cx="1046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Lightcast Analysis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37e6abdfc_0_28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737e6abdfc_0_28"/>
          <p:cNvSpPr txBox="1"/>
          <p:nvPr/>
        </p:nvSpPr>
        <p:spPr>
          <a:xfrm>
            <a:off x="125675" y="306100"/>
            <a:ext cx="1179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Live Action Analysis: How Can We Strengthen Economic Mobility?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737e6abdfc_0_28"/>
          <p:cNvSpPr txBox="1"/>
          <p:nvPr/>
        </p:nvSpPr>
        <p:spPr>
          <a:xfrm>
            <a:off x="466750" y="5672700"/>
            <a:ext cx="10466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Santa Ana College, Education and Human Development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737e6abdfc_0_28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g2737e6abdfc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737e6abdfc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38" y="1472400"/>
            <a:ext cx="11263724" cy="404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3988ec71a_0_528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e3988ec71a_0_528"/>
          <p:cNvSpPr txBox="1"/>
          <p:nvPr/>
        </p:nvSpPr>
        <p:spPr>
          <a:xfrm>
            <a:off x="466750" y="5672700"/>
            <a:ext cx="10466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Santa Ana College, Education and Human Development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2e3988ec71a_0_528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2e3988ec71a_0_5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e3988ec71a_0_528"/>
          <p:cNvSpPr txBox="1"/>
          <p:nvPr/>
        </p:nvSpPr>
        <p:spPr>
          <a:xfrm>
            <a:off x="9238500" y="3244350"/>
            <a:ext cx="2953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Median Earnings: $30,028</a:t>
            </a:r>
            <a:endParaRPr b="0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2e3988ec71a_0_528"/>
          <p:cNvSpPr txBox="1"/>
          <p:nvPr/>
        </p:nvSpPr>
        <p:spPr>
          <a:xfrm>
            <a:off x="125675" y="306100"/>
            <a:ext cx="1179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Live Action Analysis: How Can We Strengthen Economic Mobility?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2e3988ec71a_0_5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975" y="1800900"/>
            <a:ext cx="834390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e3988ec71a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9900" y="0"/>
            <a:ext cx="1028952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e3988ec71a_0_241"/>
          <p:cNvSpPr/>
          <p:nvPr/>
        </p:nvSpPr>
        <p:spPr>
          <a:xfrm>
            <a:off x="0" y="0"/>
            <a:ext cx="3291900" cy="69021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e3988ec71a_0_241"/>
          <p:cNvSpPr txBox="1"/>
          <p:nvPr/>
        </p:nvSpPr>
        <p:spPr>
          <a:xfrm>
            <a:off x="244241" y="2863765"/>
            <a:ext cx="2803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Inquiry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2e3988ec71a_0_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493" y="6435416"/>
            <a:ext cx="2086372" cy="286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3988ec71a_0_659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e3988ec71a_0_659"/>
          <p:cNvSpPr txBox="1"/>
          <p:nvPr/>
        </p:nvSpPr>
        <p:spPr>
          <a:xfrm>
            <a:off x="466750" y="5672700"/>
            <a:ext cx="10466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Santa Ana College, Education and Human Development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2e3988ec71a_0_659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2e3988ec71a_0_6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e3988ec71a_0_659"/>
          <p:cNvSpPr txBox="1"/>
          <p:nvPr/>
        </p:nvSpPr>
        <p:spPr>
          <a:xfrm>
            <a:off x="125675" y="306100"/>
            <a:ext cx="1179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Live Action Analysis: How Can We Strengthen Economic Mobility?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2e3988ec71a_0_6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472400"/>
            <a:ext cx="11245322" cy="404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e3988ec71a_0_659"/>
          <p:cNvSpPr txBox="1"/>
          <p:nvPr/>
        </p:nvSpPr>
        <p:spPr>
          <a:xfrm>
            <a:off x="1256700" y="5080675"/>
            <a:ext cx="49731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wage for a single adult: $42,900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764c671c8_0_12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e764c671c8_0_12"/>
          <p:cNvSpPr txBox="1"/>
          <p:nvPr/>
        </p:nvSpPr>
        <p:spPr>
          <a:xfrm>
            <a:off x="143625" y="306100"/>
            <a:ext cx="1193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Live Action Analysis: How Can We Strengthen Economic Mobility?</a:t>
            </a:r>
            <a:endParaRPr b="1" i="0" sz="2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6" name="Google Shape;296;g2e764c671c8_0_12"/>
          <p:cNvSpPr txBox="1"/>
          <p:nvPr/>
        </p:nvSpPr>
        <p:spPr>
          <a:xfrm>
            <a:off x="463050" y="1892100"/>
            <a:ext cx="10535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What do you notice about these figures? 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What hypotheses or explanations do you have about what you see?  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What do you agree on?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What additional information do you need?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What actions are you ready to take?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e764c671c8_0_12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2e764c671c8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2e764c671c8_0_12"/>
          <p:cNvSpPr txBox="1"/>
          <p:nvPr/>
        </p:nvSpPr>
        <p:spPr>
          <a:xfrm>
            <a:off x="7785489" y="4040258"/>
            <a:ext cx="3588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Additional information sources: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Process map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Journey map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Focus group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Quantitative analysis 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Literature/best practice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3988ec71a_0_544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e3988ec71a_0_544"/>
          <p:cNvSpPr txBox="1"/>
          <p:nvPr/>
        </p:nvSpPr>
        <p:spPr>
          <a:xfrm>
            <a:off x="463050" y="1892100"/>
            <a:ext cx="10535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information could be used to discuss issues such as: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What are the expected earnings for this occupation and industry?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What factors contributed to students earning more over time?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How has the increase in earnings affected students? Did other employment conditions change, such as more consistent hours, more hours, or access to benefits?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What advice should we offer to students about potential earnings?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e3988ec71a_0_544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2e3988ec71a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e3988ec71a_0_544"/>
          <p:cNvSpPr txBox="1"/>
          <p:nvPr/>
        </p:nvSpPr>
        <p:spPr>
          <a:xfrm>
            <a:off x="125675" y="306100"/>
            <a:ext cx="1179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Live Action Analysis: How Can We Strengthen Economic Mobility?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3988ec71a_0_650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e3988ec71a_0_650"/>
          <p:cNvSpPr txBox="1"/>
          <p:nvPr/>
        </p:nvSpPr>
        <p:spPr>
          <a:xfrm>
            <a:off x="463050" y="1892100"/>
            <a:ext cx="105357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Common challenges when discussing economic outcomes: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Where did you get this information? That data set is incomplete/unreliable!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 know there are more jobs our students get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Those wages are too low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You are focusing too much on money as the value provided by a job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You are making it look like some majors are better than others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 can’t control what employers want, and often what they want isn’t best for our students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e3988ec71a_0_650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g2e3988ec71a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e3988ec71a_0_650"/>
          <p:cNvSpPr txBox="1"/>
          <p:nvPr/>
        </p:nvSpPr>
        <p:spPr>
          <a:xfrm>
            <a:off x="125675" y="306100"/>
            <a:ext cx="1179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Live Action Analysis: How Can We Strengthen Economic Mobility?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e3988ec71a_0_685"/>
          <p:cNvSpPr/>
          <p:nvPr/>
        </p:nvSpPr>
        <p:spPr>
          <a:xfrm>
            <a:off x="0" y="0"/>
            <a:ext cx="3291900" cy="69021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e3988ec71a_0_685"/>
          <p:cNvSpPr txBox="1"/>
          <p:nvPr/>
        </p:nvSpPr>
        <p:spPr>
          <a:xfrm>
            <a:off x="244191" y="1464840"/>
            <a:ext cx="280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2e3988ec71a_0_6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493" y="6435416"/>
            <a:ext cx="2086372" cy="28603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2e3988ec71a_0_685"/>
          <p:cNvSpPr txBox="1"/>
          <p:nvPr/>
        </p:nvSpPr>
        <p:spPr>
          <a:xfrm>
            <a:off x="3743427" y="535197"/>
            <a:ext cx="77724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 u="sng">
                <a:solidFill>
                  <a:schemeClr val="hlink"/>
                </a:solidFill>
                <a:hlinkClick r:id="rId4"/>
              </a:rPr>
              <a:t>https://bit.ly/ecmc-cte-leaders-data-use</a:t>
            </a:r>
            <a:r>
              <a:rPr b="1" lang="en-US" sz="2200">
                <a:solidFill>
                  <a:srgbClr val="333333"/>
                </a:solidFill>
              </a:rPr>
              <a:t> </a:t>
            </a:r>
            <a:endParaRPr b="1" i="0" sz="2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“Next Level Data Disaggregation” - a discussion guide based on the types of information you might choose to include in dashboards you are building</a:t>
            </a:r>
            <a:endParaRPr b="0" i="0" sz="2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Worksheet for building personas and an example finished product</a:t>
            </a:r>
            <a:endParaRPr b="0" i="0" sz="2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Sample facilitation agendas for initial and deeper-dive meetings on noncredit to credit transitions</a:t>
            </a:r>
            <a:endParaRPr b="0" i="0" sz="2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Answers to common concerns about labor market information</a:t>
            </a:r>
            <a:endParaRPr b="0" i="0" sz="2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slide deck</a:t>
            </a:r>
            <a:endParaRPr b="0" i="0" sz="2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2e3988ec71a_0_6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63" y="2697350"/>
            <a:ext cx="3213575" cy="321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e3988ec71a_0_685"/>
          <p:cNvSpPr txBox="1"/>
          <p:nvPr/>
        </p:nvSpPr>
        <p:spPr>
          <a:xfrm>
            <a:off x="502675" y="700150"/>
            <a:ext cx="22083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kbooth@wested.org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3988ec71a_0_388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e3988ec71a_0_388"/>
          <p:cNvSpPr txBox="1"/>
          <p:nvPr/>
        </p:nvSpPr>
        <p:spPr>
          <a:xfrm>
            <a:off x="358944" y="306106"/>
            <a:ext cx="10743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Shout Out</a:t>
            </a:r>
            <a:r>
              <a:rPr b="1" i="0" lang="en-US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: Supporting Inquiry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e3988ec71a_0_388"/>
          <p:cNvSpPr txBox="1"/>
          <p:nvPr/>
        </p:nvSpPr>
        <p:spPr>
          <a:xfrm>
            <a:off x="358950" y="1654925"/>
            <a:ext cx="107439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Char char="●"/>
            </a:pPr>
            <a:r>
              <a:rPr b="1" lang="en-US" sz="3000">
                <a:solidFill>
                  <a:srgbClr val="333333"/>
                </a:solidFill>
              </a:rPr>
              <a:t>What types of information do your colleagues want to look at?</a:t>
            </a:r>
            <a:endParaRPr b="1" sz="3000">
              <a:solidFill>
                <a:srgbClr val="333333"/>
              </a:solidFill>
            </a:endParaRPr>
          </a:p>
          <a:p>
            <a:pPr indent="-4191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Char char="●"/>
            </a:pPr>
            <a:r>
              <a:rPr b="1" lang="en-US" sz="3000">
                <a:solidFill>
                  <a:srgbClr val="333333"/>
                </a:solidFill>
              </a:rPr>
              <a:t>What types of questions do your colleagues have about the data they receive?</a:t>
            </a:r>
            <a:endParaRPr b="1" sz="3000">
              <a:solidFill>
                <a:srgbClr val="333333"/>
              </a:solidFill>
            </a:endParaRPr>
          </a:p>
          <a:p>
            <a:pPr indent="-4191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Char char="●"/>
            </a:pPr>
            <a:r>
              <a:rPr b="1" lang="en-US" sz="3000">
                <a:solidFill>
                  <a:srgbClr val="333333"/>
                </a:solidFill>
              </a:rPr>
              <a:t>What do your colleagues tend to do after reviewing data?</a:t>
            </a:r>
            <a:endParaRPr b="1" sz="3000">
              <a:solidFill>
                <a:srgbClr val="333333"/>
              </a:solidFill>
            </a:endParaRPr>
          </a:p>
          <a:p>
            <a:pPr indent="-419100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Char char="●"/>
            </a:pPr>
            <a:r>
              <a:t/>
            </a:r>
            <a:endParaRPr b="1" sz="3000">
              <a:solidFill>
                <a:srgbClr val="333333"/>
              </a:solidFill>
            </a:endParaRPr>
          </a:p>
        </p:txBody>
      </p:sp>
      <p:sp>
        <p:nvSpPr>
          <p:cNvPr id="112" name="Google Shape;112;g2e3988ec71a_0_388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2e3988ec71a_0_3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3988ec71a_0_407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e3988ec71a_0_407"/>
          <p:cNvSpPr txBox="1"/>
          <p:nvPr/>
        </p:nvSpPr>
        <p:spPr>
          <a:xfrm>
            <a:off x="358944" y="306106"/>
            <a:ext cx="1074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Evidence is critical to inquiry, but not all data are the same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e3988ec71a_0_407"/>
          <p:cNvSpPr txBox="1"/>
          <p:nvPr/>
        </p:nvSpPr>
        <p:spPr>
          <a:xfrm>
            <a:off x="507625" y="1654925"/>
            <a:ext cx="10743900" cy="4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1538F"/>
                </a:solidFill>
                <a:latin typeface="Arial"/>
                <a:ea typeface="Arial"/>
                <a:cs typeface="Arial"/>
                <a:sym typeface="Arial"/>
              </a:rPr>
              <a:t>Interesting data: alerts you to an issue or establishes a framework</a:t>
            </a:r>
            <a:endParaRPr b="1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Report provides students’ perspective on assessment tests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1538F"/>
                </a:solidFill>
                <a:latin typeface="Arial"/>
                <a:ea typeface="Arial"/>
                <a:cs typeface="Arial"/>
                <a:sym typeface="Arial"/>
              </a:rPr>
              <a:t>Useful data: provides aggregated information on outcomes that highlights structural issues</a:t>
            </a:r>
            <a:endParaRPr b="1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Dashboard shows that only 10% of students make it through transfer-level English and math in their first year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1538F"/>
                </a:solidFill>
                <a:latin typeface="Arial"/>
                <a:ea typeface="Arial"/>
                <a:cs typeface="Arial"/>
                <a:sym typeface="Arial"/>
              </a:rPr>
              <a:t>Actionable data: provides specific information that can be used to guide service delivery</a:t>
            </a:r>
            <a:endParaRPr b="1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 assessment algorithm based on which course students previous took and their grades allows colleges to determine the amount of support specific students need to be successful in a college-level course</a:t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e3988ec71a_0_407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2e3988ec71a_0_4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e3988ec71a_0_407"/>
          <p:cNvSpPr txBox="1"/>
          <p:nvPr/>
        </p:nvSpPr>
        <p:spPr>
          <a:xfrm>
            <a:off x="1014150" y="6404800"/>
            <a:ext cx="59064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Dmitri Rogulkin, State Center Community College District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3988ec71a_0_416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e3988ec71a_0_416"/>
          <p:cNvSpPr txBox="1"/>
          <p:nvPr/>
        </p:nvSpPr>
        <p:spPr>
          <a:xfrm>
            <a:off x="358944" y="306106"/>
            <a:ext cx="1074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Critical things to know about an inquiry process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e3988ec71a_0_416"/>
          <p:cNvSpPr txBox="1"/>
          <p:nvPr/>
        </p:nvSpPr>
        <p:spPr>
          <a:xfrm>
            <a:off x="463050" y="2012200"/>
            <a:ext cx="105357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Data points and charts are Useful Data—they don’t give definitive answers to questions, but instead point you to areas that deserve study and experimentation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After you augment data points with other sources of information, you still have to decide what specific actions to take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You will need to measure additional factors, at a more granular level, to determine if your change strategy is working</a:t>
            </a:r>
            <a:endParaRPr b="1" i="0" sz="1800" u="none" cap="none" strike="noStrike">
              <a:solidFill>
                <a:srgbClr val="3153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e3988ec71a_0_416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g2e3988ec71a_0_4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3988ec71a_0_425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e3988ec71a_0_425"/>
          <p:cNvSpPr txBox="1"/>
          <p:nvPr/>
        </p:nvSpPr>
        <p:spPr>
          <a:xfrm>
            <a:off x="358944" y="306106"/>
            <a:ext cx="1074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Being an effective data coach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e3988ec71a_0_425"/>
          <p:cNvSpPr txBox="1"/>
          <p:nvPr/>
        </p:nvSpPr>
        <p:spPr>
          <a:xfrm>
            <a:off x="463050" y="2012200"/>
            <a:ext cx="105357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Explain the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value proposition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for understanding and working with data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Be sensitive to your colleagues’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learning curves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with data 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Make space for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exploring 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places where quantitative data does not reflect practitioners’ experienced reality—this can be an opportunity to practice inquiry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Don’t go it alone—make sure you are building a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cohort 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of people who can support data literacy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Honor your local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to emphasize working with data in a manner that fits into how your college makes decisions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e3988ec71a_0_425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2e3988ec71a_0_4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e3988ec71a_0_425"/>
          <p:cNvSpPr txBox="1"/>
          <p:nvPr/>
        </p:nvSpPr>
        <p:spPr>
          <a:xfrm>
            <a:off x="1014150" y="6404800"/>
            <a:ext cx="5906400" cy="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Research &amp; Planning Group for California Community Colleges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3988ec71a_0_443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e3988ec71a_0_443"/>
          <p:cNvSpPr txBox="1"/>
          <p:nvPr/>
        </p:nvSpPr>
        <p:spPr>
          <a:xfrm>
            <a:off x="358944" y="306106"/>
            <a:ext cx="1074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When examining Useful Data for the first time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e3988ec71a_0_443"/>
          <p:cNvSpPr txBox="1"/>
          <p:nvPr/>
        </p:nvSpPr>
        <p:spPr>
          <a:xfrm>
            <a:off x="463050" y="2012200"/>
            <a:ext cx="10535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Create space for people to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describe 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what jumps out at them, from a range of perspectives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Ask people to present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hypotheses 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about why these outcomes are present, and encourage them to develop alternative hypotheses, particularly regarding factors that the college can influence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Determine what you can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agree on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based on the data, particularly regarding specific action steps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List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additional information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you need to guide possible action steps, including specifying how this additional information will support action planning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Attend to concerns about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but don’t let these questions prevent a discussion about students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e3988ec71a_0_443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e3988ec71a_0_4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3988ec71a_0_452"/>
          <p:cNvSpPr/>
          <p:nvPr/>
        </p:nvSpPr>
        <p:spPr>
          <a:xfrm>
            <a:off x="0" y="0"/>
            <a:ext cx="12192000" cy="13200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e3988ec71a_0_452"/>
          <p:cNvSpPr txBox="1"/>
          <p:nvPr/>
        </p:nvSpPr>
        <p:spPr>
          <a:xfrm>
            <a:off x="358944" y="306106"/>
            <a:ext cx="1074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Information that can augment dashboard data for action planning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e3988ec71a_0_452"/>
          <p:cNvSpPr txBox="1"/>
          <p:nvPr/>
        </p:nvSpPr>
        <p:spPr>
          <a:xfrm>
            <a:off x="463050" y="1892100"/>
            <a:ext cx="105357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Create a visual representation of the way work is currently done using a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process map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and annotate the map with the major issues or barriers that arise in the work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Create a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journey map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focused on the arc of a student’s experience over time, and identify the highs and lows, and the reasons for these highs and lows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Conduct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focus groups and interviews 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with students to understand their emotions, thoughts, and needs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Analyze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additional quantitative data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about the problem to better understand its dimensions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Scan research and relevant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literature </a:t>
            </a:r>
            <a:r>
              <a:rPr b="0" i="0" lang="en-US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to find information about the problem or how it may be solved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e3988ec71a_0_452"/>
          <p:cNvSpPr/>
          <p:nvPr/>
        </p:nvSpPr>
        <p:spPr>
          <a:xfrm>
            <a:off x="0" y="6306207"/>
            <a:ext cx="12192000" cy="5517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e3988ec71a_0_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517" y="6417306"/>
            <a:ext cx="2404102" cy="329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3988ec71a_0_678"/>
          <p:cNvSpPr/>
          <p:nvPr/>
        </p:nvSpPr>
        <p:spPr>
          <a:xfrm>
            <a:off x="0" y="0"/>
            <a:ext cx="3291900" cy="6902100"/>
          </a:xfrm>
          <a:prstGeom prst="rect">
            <a:avLst/>
          </a:prstGeom>
          <a:solidFill>
            <a:srgbClr val="3755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e3988ec71a_0_678"/>
          <p:cNvSpPr txBox="1"/>
          <p:nvPr/>
        </p:nvSpPr>
        <p:spPr>
          <a:xfrm>
            <a:off x="244241" y="2863765"/>
            <a:ext cx="2803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Case Study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2e3988ec71a_0_6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493" y="6435416"/>
            <a:ext cx="2086372" cy="28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e3988ec71a_0_6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1900" y="1050025"/>
            <a:ext cx="8900101" cy="473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2018-08-30T00:12:56Z</dcterms:created>
  <dc:creator>Kathy Booth</dc:creator>
</cp:coreProperties>
</file>