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1"/>
  </p:sldMasterIdLst>
  <p:notesMasterIdLst>
    <p:notesMasterId r:id="rId31"/>
  </p:notesMasterIdLst>
  <p:handoutMasterIdLst>
    <p:handoutMasterId r:id="rId32"/>
  </p:handoutMasterIdLst>
  <p:sldIdLst>
    <p:sldId id="301" r:id="rId2"/>
    <p:sldId id="387" r:id="rId3"/>
    <p:sldId id="388" r:id="rId4"/>
    <p:sldId id="377" r:id="rId5"/>
    <p:sldId id="378" r:id="rId6"/>
    <p:sldId id="379" r:id="rId7"/>
    <p:sldId id="380" r:id="rId8"/>
    <p:sldId id="400" r:id="rId9"/>
    <p:sldId id="392" r:id="rId10"/>
    <p:sldId id="393" r:id="rId11"/>
    <p:sldId id="394" r:id="rId12"/>
    <p:sldId id="395" r:id="rId13"/>
    <p:sldId id="396" r:id="rId14"/>
    <p:sldId id="397" r:id="rId15"/>
    <p:sldId id="398" r:id="rId16"/>
    <p:sldId id="409" r:id="rId17"/>
    <p:sldId id="401" r:id="rId18"/>
    <p:sldId id="406" r:id="rId19"/>
    <p:sldId id="332" r:id="rId20"/>
    <p:sldId id="408" r:id="rId21"/>
    <p:sldId id="389" r:id="rId22"/>
    <p:sldId id="381" r:id="rId23"/>
    <p:sldId id="382" r:id="rId24"/>
    <p:sldId id="391" r:id="rId25"/>
    <p:sldId id="375" r:id="rId26"/>
    <p:sldId id="372" r:id="rId27"/>
    <p:sldId id="373" r:id="rId28"/>
    <p:sldId id="374" r:id="rId29"/>
    <p:sldId id="316" r:id="rId3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Content Slides" id="{B61AE741-C304-4E41-A268-067B65B86C8A}">
          <p14:sldIdLst>
            <p14:sldId id="301"/>
            <p14:sldId id="387"/>
            <p14:sldId id="388"/>
            <p14:sldId id="377"/>
            <p14:sldId id="378"/>
            <p14:sldId id="379"/>
            <p14:sldId id="380"/>
            <p14:sldId id="400"/>
            <p14:sldId id="392"/>
            <p14:sldId id="393"/>
            <p14:sldId id="394"/>
            <p14:sldId id="395"/>
            <p14:sldId id="396"/>
            <p14:sldId id="397"/>
            <p14:sldId id="398"/>
            <p14:sldId id="409"/>
            <p14:sldId id="401"/>
            <p14:sldId id="406"/>
            <p14:sldId id="332"/>
            <p14:sldId id="408"/>
            <p14:sldId id="389"/>
            <p14:sldId id="381"/>
            <p14:sldId id="382"/>
            <p14:sldId id="391"/>
            <p14:sldId id="375"/>
            <p14:sldId id="372"/>
            <p14:sldId id="373"/>
            <p14:sldId id="374"/>
          </p14:sldIdLst>
        </p14:section>
        <p14:section name="closing" id="{B808E8D9-F444-7E4F-A231-2CA4D88CCACB}">
          <p14:sldIdLst>
            <p14:sldId id="31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4175"/>
    <a:srgbClr val="DE354E"/>
    <a:srgbClr val="266150"/>
    <a:srgbClr val="0074CC"/>
    <a:srgbClr val="B9D9EC"/>
    <a:srgbClr val="FE3E4B"/>
    <a:srgbClr val="F1D117"/>
    <a:srgbClr val="F9A21C"/>
    <a:srgbClr val="A7BD4E"/>
    <a:srgbClr val="092C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758" autoAdjust="0"/>
    <p:restoredTop sz="92195" autoAdjust="0"/>
  </p:normalViewPr>
  <p:slideViewPr>
    <p:cSldViewPr>
      <p:cViewPr varScale="1">
        <p:scale>
          <a:sx n="178" d="100"/>
          <a:sy n="178" d="100"/>
        </p:scale>
        <p:origin x="3480" y="17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2934261-3709-9C4A-8371-7C454A9BE76C}" type="datetimeFigureOut">
              <a:rPr lang="en-US" smtClean="0"/>
              <a:t>9/22/24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84C46FD-5F55-4E45-8779-9006A758F68F}" type="slidenum">
              <a:rPr lang="en-US" smtClean="0"/>
              <a:t>‹#›</a:t>
            </a:fld>
            <a:endParaRPr lang="en-US"/>
          </a:p>
        </p:txBody>
      </p:sp>
    </p:spTree>
    <p:extLst>
      <p:ext uri="{BB962C8B-B14F-4D97-AF65-F5344CB8AC3E}">
        <p14:creationId xmlns:p14="http://schemas.microsoft.com/office/powerpoint/2010/main" val="3466285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Char char="●"/>
              <a:defRPr sz="1200" b="0" i="0" u="none" strike="noStrike" cap="none">
                <a:solidFill>
                  <a:schemeClr val="dk1"/>
                </a:solidFill>
                <a:latin typeface="Calibri"/>
                <a:ea typeface="Calibri"/>
                <a:cs typeface="Calibri"/>
                <a:sym typeface="Calibri"/>
              </a:defRPr>
            </a:lvl1pPr>
            <a:lvl2pPr marL="457200" marR="0" lvl="1" indent="0" algn="l" rtl="0">
              <a:spcBef>
                <a:spcPts val="0"/>
              </a:spcBef>
              <a:buChar char="○"/>
              <a:defRPr sz="1200" b="0" i="0" u="none" strike="noStrike" cap="none">
                <a:solidFill>
                  <a:schemeClr val="dk1"/>
                </a:solidFill>
                <a:latin typeface="Calibri"/>
                <a:ea typeface="Calibri"/>
                <a:cs typeface="Calibri"/>
                <a:sym typeface="Calibri"/>
              </a:defRPr>
            </a:lvl2pPr>
            <a:lvl3pPr marL="914400" marR="0" lvl="2" indent="0" algn="l" rtl="0">
              <a:spcBef>
                <a:spcPts val="0"/>
              </a:spcBef>
              <a:buChar char="■"/>
              <a:defRPr sz="1200" b="0" i="0" u="none" strike="noStrike" cap="none">
                <a:solidFill>
                  <a:schemeClr val="dk1"/>
                </a:solidFill>
                <a:latin typeface="Calibri"/>
                <a:ea typeface="Calibri"/>
                <a:cs typeface="Calibri"/>
                <a:sym typeface="Calibri"/>
              </a:defRPr>
            </a:lvl3pPr>
            <a:lvl4pPr marL="1371600" marR="0" lvl="3" indent="0" algn="l" rtl="0">
              <a:spcBef>
                <a:spcPts val="0"/>
              </a:spcBef>
              <a:buChar char="●"/>
              <a:defRPr sz="1200" b="0" i="0" u="none" strike="noStrike" cap="none">
                <a:solidFill>
                  <a:schemeClr val="dk1"/>
                </a:solidFill>
                <a:latin typeface="Calibri"/>
                <a:ea typeface="Calibri"/>
                <a:cs typeface="Calibri"/>
                <a:sym typeface="Calibri"/>
              </a:defRPr>
            </a:lvl4pPr>
            <a:lvl5pPr marL="1828800" marR="0" lvl="4" indent="0" algn="l" rtl="0">
              <a:spcBef>
                <a:spcPts val="0"/>
              </a:spcBef>
              <a:buChar char="○"/>
              <a:defRPr sz="1200" b="0" i="0" u="none" strike="noStrike" cap="none">
                <a:solidFill>
                  <a:schemeClr val="dk1"/>
                </a:solidFill>
                <a:latin typeface="Calibri"/>
                <a:ea typeface="Calibri"/>
                <a:cs typeface="Calibri"/>
                <a:sym typeface="Calibri"/>
              </a:defRPr>
            </a:lvl5pPr>
            <a:lvl6pPr marL="2286000" marR="0" lvl="5" indent="0" algn="l" rtl="0">
              <a:spcBef>
                <a:spcPts val="0"/>
              </a:spcBef>
              <a:buChar char="■"/>
              <a:defRPr sz="1200" b="0" i="0" u="none" strike="noStrike" cap="none">
                <a:solidFill>
                  <a:schemeClr val="dk1"/>
                </a:solidFill>
                <a:latin typeface="Calibri"/>
                <a:ea typeface="Calibri"/>
                <a:cs typeface="Calibri"/>
                <a:sym typeface="Calibri"/>
              </a:defRPr>
            </a:lvl6pPr>
            <a:lvl7pPr marL="2743200" marR="0" lvl="6" indent="0" algn="l" rtl="0">
              <a:spcBef>
                <a:spcPts val="0"/>
              </a:spcBef>
              <a:buChar char="●"/>
              <a:defRPr sz="1200" b="0" i="0" u="none" strike="noStrike" cap="none">
                <a:solidFill>
                  <a:schemeClr val="dk1"/>
                </a:solidFill>
                <a:latin typeface="Calibri"/>
                <a:ea typeface="Calibri"/>
                <a:cs typeface="Calibri"/>
                <a:sym typeface="Calibri"/>
              </a:defRPr>
            </a:lvl7pPr>
            <a:lvl8pPr marL="3200400" marR="0" lvl="7" indent="0" algn="l" rtl="0">
              <a:spcBef>
                <a:spcPts val="0"/>
              </a:spcBef>
              <a:buChar char="○"/>
              <a:defRPr sz="1200" b="0" i="0" u="none" strike="noStrike" cap="none">
                <a:solidFill>
                  <a:schemeClr val="dk1"/>
                </a:solidFill>
                <a:latin typeface="Calibri"/>
                <a:ea typeface="Calibri"/>
                <a:cs typeface="Calibri"/>
                <a:sym typeface="Calibri"/>
              </a:defRPr>
            </a:lvl8pPr>
            <a:lvl9pPr marL="3657600" marR="0" lvl="8" indent="0" algn="l" rtl="0">
              <a:spcBef>
                <a:spcPts val="0"/>
              </a:spcBef>
              <a:buChar char="■"/>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83024941"/>
      </p:ext>
    </p:extLst>
  </p:cSld>
  <p:clrMap bg1="lt1" tx1="dk1" bg2="dk2" tx2="lt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90840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18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16661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24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9117902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26</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395136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t>27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42242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4" name="Picture 3" descr="Title-logo-strip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00"/>
            <a:ext cx="9144000" cy="2209800"/>
          </a:xfrm>
          <a:prstGeom prst="rect">
            <a:avLst/>
          </a:prstGeom>
        </p:spPr>
      </p:pic>
      <p:sp>
        <p:nvSpPr>
          <p:cNvPr id="7" name="Rectangle 6"/>
          <p:cNvSpPr/>
          <p:nvPr userDrawn="1"/>
        </p:nvSpPr>
        <p:spPr>
          <a:xfrm rot="10800000">
            <a:off x="0" y="6781799"/>
            <a:ext cx="9144000" cy="76199"/>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0" y="0"/>
            <a:ext cx="9144000" cy="6171142"/>
          </a:xfrm>
          <a:prstGeom prst="rect">
            <a:avLst/>
          </a:prstGeom>
          <a:solidFill>
            <a:srgbClr val="14417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0" name="Title 1"/>
          <p:cNvSpPr>
            <a:spLocks noGrp="1"/>
          </p:cNvSpPr>
          <p:nvPr>
            <p:ph type="ctrTitle"/>
          </p:nvPr>
        </p:nvSpPr>
        <p:spPr>
          <a:xfrm>
            <a:off x="4267200" y="703296"/>
            <a:ext cx="4152900" cy="1470025"/>
          </a:xfrm>
        </p:spPr>
        <p:txBody>
          <a:bodyPr/>
          <a:lstStyle>
            <a:lvl1pPr>
              <a:defRPr>
                <a:solidFill>
                  <a:srgbClr val="FFFFFF"/>
                </a:solidFill>
              </a:defRPr>
            </a:lvl1pPr>
          </a:lstStyle>
          <a:p>
            <a:r>
              <a:rPr lang="en-US" dirty="0"/>
              <a:t>Click to edit Master title style</a:t>
            </a:r>
          </a:p>
        </p:txBody>
      </p:sp>
      <p:sp>
        <p:nvSpPr>
          <p:cNvPr id="11" name="Subtitle 2"/>
          <p:cNvSpPr>
            <a:spLocks noGrp="1"/>
          </p:cNvSpPr>
          <p:nvPr>
            <p:ph type="subTitle" idx="1"/>
          </p:nvPr>
        </p:nvSpPr>
        <p:spPr>
          <a:xfrm>
            <a:off x="4271154" y="2667000"/>
            <a:ext cx="3322320" cy="1063625"/>
          </a:xfrm>
        </p:spPr>
        <p:txBody>
          <a:bodyPr/>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4" name="Picture Placeholder 2"/>
          <p:cNvSpPr>
            <a:spLocks noGrp="1"/>
          </p:cNvSpPr>
          <p:nvPr>
            <p:ph type="pic" idx="11"/>
          </p:nvPr>
        </p:nvSpPr>
        <p:spPr>
          <a:xfrm>
            <a:off x="457200" y="703296"/>
            <a:ext cx="3588733" cy="47645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pic>
        <p:nvPicPr>
          <p:cNvPr id="3" name="Picture 2">
            <a:extLst>
              <a:ext uri="{FF2B5EF4-FFF2-40B4-BE49-F238E27FC236}">
                <a16:creationId xmlns:a16="http://schemas.microsoft.com/office/drawing/2014/main" id="{61D72F61-C064-425B-BA24-019637C83F74}"/>
              </a:ext>
            </a:extLst>
          </p:cNvPr>
          <p:cNvPicPr>
            <a:picLocks noChangeAspect="1"/>
          </p:cNvPicPr>
          <p:nvPr userDrawn="1"/>
        </p:nvPicPr>
        <p:blipFill>
          <a:blip r:embed="rId3"/>
          <a:stretch>
            <a:fillRect/>
          </a:stretch>
        </p:blipFill>
        <p:spPr>
          <a:xfrm>
            <a:off x="6934200" y="6324600"/>
            <a:ext cx="1828800" cy="303741"/>
          </a:xfrm>
          <a:prstGeom prst="rect">
            <a:avLst/>
          </a:prstGeom>
        </p:spPr>
      </p:pic>
    </p:spTree>
    <p:extLst>
      <p:ext uri="{BB962C8B-B14F-4D97-AF65-F5344CB8AC3E}">
        <p14:creationId xmlns:p14="http://schemas.microsoft.com/office/powerpoint/2010/main" val="1421916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p:cNvSpPr>
            <a:spLocks noGrp="1"/>
          </p:cNvSpPr>
          <p:nvPr>
            <p:ph type="sldNum" sz="quarter" idx="10"/>
          </p:nvPr>
        </p:nvSpPr>
        <p:spPr>
          <a:xfrm>
            <a:off x="76200" y="6408738"/>
            <a:ext cx="457200" cy="365125"/>
          </a:xfrm>
          <a:prstGeom prst="rect">
            <a:avLst/>
          </a:prstGeom>
        </p:spPr>
        <p:txBody>
          <a:bodyPr/>
          <a:lstStyle/>
          <a:p>
            <a:pPr algn="ctr"/>
            <a:fld id="{65E1AAA9-3248-AA49-9891-07AA87DFAF1E}" type="slidenum">
              <a:rPr lang="en-US" smtClean="0">
                <a:solidFill>
                  <a:schemeClr val="bg1"/>
                </a:solidFill>
              </a:rPr>
              <a:pPr algn="ctr"/>
              <a:t>‹#›</a:t>
            </a:fld>
            <a:endParaRPr lang="en-US" dirty="0">
              <a:solidFill>
                <a:schemeClr val="bg1"/>
              </a:solidFill>
            </a:endParaRPr>
          </a:p>
        </p:txBody>
      </p:sp>
    </p:spTree>
    <p:extLst>
      <p:ext uri="{BB962C8B-B14F-4D97-AF65-F5344CB8AC3E}">
        <p14:creationId xmlns:p14="http://schemas.microsoft.com/office/powerpoint/2010/main" val="3896205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Slide Number Placeholder 9"/>
          <p:cNvSpPr>
            <a:spLocks noGrp="1"/>
          </p:cNvSpPr>
          <p:nvPr>
            <p:ph type="sldNum" sz="quarter" idx="4"/>
          </p:nvPr>
        </p:nvSpPr>
        <p:spPr>
          <a:xfrm>
            <a:off x="76200" y="6408738"/>
            <a:ext cx="457200" cy="365125"/>
          </a:xfrm>
          <a:prstGeom prst="rect">
            <a:avLst/>
          </a:prstGeom>
        </p:spPr>
        <p:txBody>
          <a:bodyPr/>
          <a:lstStyle/>
          <a:p>
            <a:pPr algn="ctr"/>
            <a:fld id="{65E1AAA9-3248-AA49-9891-07AA87DFAF1E}" type="slidenum">
              <a:rPr lang="en-US" smtClean="0">
                <a:solidFill>
                  <a:schemeClr val="bg1"/>
                </a:solidFill>
              </a:rPr>
              <a:pPr algn="ctr"/>
              <a:t>‹#›</a:t>
            </a:fld>
            <a:endParaRPr lang="en-US" dirty="0">
              <a:solidFill>
                <a:schemeClr val="bg1"/>
              </a:solidFill>
            </a:endParaRPr>
          </a:p>
        </p:txBody>
      </p:sp>
    </p:spTree>
    <p:extLst>
      <p:ext uri="{BB962C8B-B14F-4D97-AF65-F5344CB8AC3E}">
        <p14:creationId xmlns:p14="http://schemas.microsoft.com/office/powerpoint/2010/main" val="2986507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9"/>
          <p:cNvSpPr>
            <a:spLocks noGrp="1"/>
          </p:cNvSpPr>
          <p:nvPr>
            <p:ph type="sldNum" sz="quarter" idx="4"/>
          </p:nvPr>
        </p:nvSpPr>
        <p:spPr>
          <a:xfrm>
            <a:off x="76200" y="6408738"/>
            <a:ext cx="457200" cy="365125"/>
          </a:xfrm>
          <a:prstGeom prst="rect">
            <a:avLst/>
          </a:prstGeom>
        </p:spPr>
        <p:txBody>
          <a:bodyPr/>
          <a:lstStyle/>
          <a:p>
            <a:pPr algn="ctr"/>
            <a:fld id="{65E1AAA9-3248-AA49-9891-07AA87DFAF1E}" type="slidenum">
              <a:rPr lang="en-US" smtClean="0">
                <a:solidFill>
                  <a:schemeClr val="bg1"/>
                </a:solidFill>
              </a:rPr>
              <a:pPr algn="ctr"/>
              <a:t>‹#›</a:t>
            </a:fld>
            <a:endParaRPr lang="en-US" dirty="0">
              <a:solidFill>
                <a:schemeClr val="bg1"/>
              </a:solidFill>
            </a:endParaRPr>
          </a:p>
        </p:txBody>
      </p:sp>
    </p:spTree>
    <p:extLst>
      <p:ext uri="{BB962C8B-B14F-4D97-AF65-F5344CB8AC3E}">
        <p14:creationId xmlns:p14="http://schemas.microsoft.com/office/powerpoint/2010/main" val="31056740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9"/>
          <p:cNvSpPr>
            <a:spLocks noGrp="1"/>
          </p:cNvSpPr>
          <p:nvPr>
            <p:ph type="sldNum" sz="quarter" idx="4"/>
          </p:nvPr>
        </p:nvSpPr>
        <p:spPr>
          <a:xfrm>
            <a:off x="76200" y="6408738"/>
            <a:ext cx="457200" cy="365125"/>
          </a:xfrm>
          <a:prstGeom prst="rect">
            <a:avLst/>
          </a:prstGeom>
        </p:spPr>
        <p:txBody>
          <a:bodyPr/>
          <a:lstStyle/>
          <a:p>
            <a:pPr algn="ctr"/>
            <a:fld id="{65E1AAA9-3248-AA49-9891-07AA87DFAF1E}" type="slidenum">
              <a:rPr lang="en-US" smtClean="0">
                <a:solidFill>
                  <a:schemeClr val="bg1"/>
                </a:solidFill>
              </a:rPr>
              <a:pPr algn="ctr"/>
              <a:t>‹#›</a:t>
            </a:fld>
            <a:endParaRPr lang="en-US" dirty="0">
              <a:solidFill>
                <a:schemeClr val="bg1"/>
              </a:solidFill>
            </a:endParaRPr>
          </a:p>
        </p:txBody>
      </p:sp>
    </p:spTree>
    <p:extLst>
      <p:ext uri="{BB962C8B-B14F-4D97-AF65-F5344CB8AC3E}">
        <p14:creationId xmlns:p14="http://schemas.microsoft.com/office/powerpoint/2010/main" val="1610430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9"/>
          <p:cNvSpPr>
            <a:spLocks noGrp="1"/>
          </p:cNvSpPr>
          <p:nvPr>
            <p:ph type="sldNum" sz="quarter" idx="4"/>
          </p:nvPr>
        </p:nvSpPr>
        <p:spPr>
          <a:xfrm>
            <a:off x="76200" y="6408738"/>
            <a:ext cx="457200" cy="365125"/>
          </a:xfrm>
          <a:prstGeom prst="rect">
            <a:avLst/>
          </a:prstGeom>
        </p:spPr>
        <p:txBody>
          <a:bodyPr/>
          <a:lstStyle/>
          <a:p>
            <a:pPr algn="ctr"/>
            <a:fld id="{65E1AAA9-3248-AA49-9891-07AA87DFAF1E}" type="slidenum">
              <a:rPr lang="en-US" smtClean="0">
                <a:solidFill>
                  <a:schemeClr val="bg1"/>
                </a:solidFill>
              </a:rPr>
              <a:pPr algn="ctr"/>
              <a:t>‹#›</a:t>
            </a:fld>
            <a:endParaRPr lang="en-US" dirty="0">
              <a:solidFill>
                <a:schemeClr val="bg1"/>
              </a:solidFill>
            </a:endParaRPr>
          </a:p>
        </p:txBody>
      </p:sp>
    </p:spTree>
    <p:extLst>
      <p:ext uri="{BB962C8B-B14F-4D97-AF65-F5344CB8AC3E}">
        <p14:creationId xmlns:p14="http://schemas.microsoft.com/office/powerpoint/2010/main" val="22797377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9"/>
          <p:cNvSpPr>
            <a:spLocks noGrp="1"/>
          </p:cNvSpPr>
          <p:nvPr>
            <p:ph type="sldNum" sz="quarter" idx="4"/>
          </p:nvPr>
        </p:nvSpPr>
        <p:spPr>
          <a:xfrm>
            <a:off x="76200" y="6408738"/>
            <a:ext cx="457200" cy="365125"/>
          </a:xfrm>
          <a:prstGeom prst="rect">
            <a:avLst/>
          </a:prstGeom>
        </p:spPr>
        <p:txBody>
          <a:bodyPr/>
          <a:lstStyle/>
          <a:p>
            <a:pPr algn="ctr"/>
            <a:fld id="{65E1AAA9-3248-AA49-9891-07AA87DFAF1E}" type="slidenum">
              <a:rPr lang="en-US" smtClean="0">
                <a:solidFill>
                  <a:schemeClr val="bg1"/>
                </a:solidFill>
              </a:rPr>
              <a:pPr algn="ctr"/>
              <a:t>‹#›</a:t>
            </a:fld>
            <a:endParaRPr lang="en-US" dirty="0">
              <a:solidFill>
                <a:schemeClr val="bg1"/>
              </a:solidFill>
            </a:endParaRPr>
          </a:p>
        </p:txBody>
      </p:sp>
    </p:spTree>
    <p:extLst>
      <p:ext uri="{BB962C8B-B14F-4D97-AF65-F5344CB8AC3E}">
        <p14:creationId xmlns:p14="http://schemas.microsoft.com/office/powerpoint/2010/main" val="24256035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9"/>
          <p:cNvSpPr>
            <a:spLocks noGrp="1"/>
          </p:cNvSpPr>
          <p:nvPr>
            <p:ph type="sldNum" sz="quarter" idx="4"/>
          </p:nvPr>
        </p:nvSpPr>
        <p:spPr>
          <a:xfrm>
            <a:off x="76200" y="6408738"/>
            <a:ext cx="457200" cy="365125"/>
          </a:xfrm>
          <a:prstGeom prst="rect">
            <a:avLst/>
          </a:prstGeom>
        </p:spPr>
        <p:txBody>
          <a:bodyPr/>
          <a:lstStyle/>
          <a:p>
            <a:pPr algn="ctr"/>
            <a:fld id="{65E1AAA9-3248-AA49-9891-07AA87DFAF1E}" type="slidenum">
              <a:rPr lang="en-US" smtClean="0">
                <a:solidFill>
                  <a:schemeClr val="bg1"/>
                </a:solidFill>
              </a:rPr>
              <a:pPr algn="ctr"/>
              <a:t>‹#›</a:t>
            </a:fld>
            <a:endParaRPr lang="en-US" dirty="0">
              <a:solidFill>
                <a:schemeClr val="bg1"/>
              </a:solidFill>
            </a:endParaRPr>
          </a:p>
        </p:txBody>
      </p:sp>
    </p:spTree>
    <p:extLst>
      <p:ext uri="{BB962C8B-B14F-4D97-AF65-F5344CB8AC3E}">
        <p14:creationId xmlns:p14="http://schemas.microsoft.com/office/powerpoint/2010/main" val="2991769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lgn="ctr"/>
            <a:fld id="{65E1AAA9-3248-AA49-9891-07AA87DFAF1E}" type="slidenum">
              <a:rPr lang="en-US" smtClean="0">
                <a:solidFill>
                  <a:schemeClr val="bg1"/>
                </a:solidFill>
              </a:rPr>
              <a:pPr algn="ctr"/>
              <a:t>‹#›</a:t>
            </a:fld>
            <a:endParaRPr lang="en-US" dirty="0">
              <a:solidFill>
                <a:schemeClr val="bg1"/>
              </a:solidFill>
            </a:endParaRPr>
          </a:p>
        </p:txBody>
      </p:sp>
      <p:sp>
        <p:nvSpPr>
          <p:cNvPr id="4" name="Rectangle 3"/>
          <p:cNvSpPr/>
          <p:nvPr userDrawn="1"/>
        </p:nvSpPr>
        <p:spPr>
          <a:xfrm>
            <a:off x="2" y="0"/>
            <a:ext cx="9151874" cy="6858000"/>
          </a:xfrm>
          <a:prstGeom prst="rect">
            <a:avLst/>
          </a:prstGeom>
          <a:solidFill>
            <a:srgbClr val="14417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7" name="Title 1"/>
          <p:cNvSpPr>
            <a:spLocks noGrp="1"/>
          </p:cNvSpPr>
          <p:nvPr>
            <p:ph type="ctrTitle"/>
          </p:nvPr>
        </p:nvSpPr>
        <p:spPr>
          <a:xfrm>
            <a:off x="609600" y="685800"/>
            <a:ext cx="4152900" cy="1470025"/>
          </a:xfrm>
        </p:spPr>
        <p:txBody>
          <a:bodyPr/>
          <a:lstStyle>
            <a:lvl1pPr>
              <a:defRPr>
                <a:solidFill>
                  <a:srgbClr val="FFFFFF"/>
                </a:solidFill>
              </a:defRPr>
            </a:lvl1pPr>
          </a:lstStyle>
          <a:p>
            <a:r>
              <a:rPr lang="en-US" dirty="0"/>
              <a:t>Click to edit Master title style</a:t>
            </a:r>
          </a:p>
        </p:txBody>
      </p:sp>
      <p:sp>
        <p:nvSpPr>
          <p:cNvPr id="8" name="Subtitle 2"/>
          <p:cNvSpPr>
            <a:spLocks noGrp="1"/>
          </p:cNvSpPr>
          <p:nvPr>
            <p:ph type="subTitle" idx="1"/>
          </p:nvPr>
        </p:nvSpPr>
        <p:spPr>
          <a:xfrm>
            <a:off x="609600" y="2441575"/>
            <a:ext cx="3322320" cy="1063625"/>
          </a:xfrm>
        </p:spPr>
        <p:txBody>
          <a:bodyPr/>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9" name="Picture 8">
            <a:extLst>
              <a:ext uri="{FF2B5EF4-FFF2-40B4-BE49-F238E27FC236}">
                <a16:creationId xmlns:a16="http://schemas.microsoft.com/office/drawing/2014/main" id="{AEB8A9F6-15EA-4E15-A023-2C74A1AF65B3}"/>
              </a:ext>
            </a:extLst>
          </p:cNvPr>
          <p:cNvPicPr>
            <a:picLocks noChangeAspect="1"/>
          </p:cNvPicPr>
          <p:nvPr userDrawn="1"/>
        </p:nvPicPr>
        <p:blipFill>
          <a:blip r:embed="rId2"/>
          <a:stretch>
            <a:fillRect/>
          </a:stretch>
        </p:blipFill>
        <p:spPr>
          <a:xfrm>
            <a:off x="609600" y="5867400"/>
            <a:ext cx="2664449" cy="442532"/>
          </a:xfrm>
          <a:prstGeom prst="rect">
            <a:avLst/>
          </a:prstGeom>
        </p:spPr>
      </p:pic>
    </p:spTree>
    <p:extLst>
      <p:ext uri="{BB962C8B-B14F-4D97-AF65-F5344CB8AC3E}">
        <p14:creationId xmlns:p14="http://schemas.microsoft.com/office/powerpoint/2010/main" val="228526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4" name="Rectangle 3"/>
          <p:cNvSpPr/>
          <p:nvPr userDrawn="1"/>
        </p:nvSpPr>
        <p:spPr>
          <a:xfrm>
            <a:off x="3156" y="0"/>
            <a:ext cx="9151876" cy="6858000"/>
          </a:xfrm>
          <a:prstGeom prst="rect">
            <a:avLst/>
          </a:prstGeom>
          <a:solidFill>
            <a:srgbClr val="14417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7" name="Title 1"/>
          <p:cNvSpPr>
            <a:spLocks noGrp="1"/>
          </p:cNvSpPr>
          <p:nvPr>
            <p:ph type="ctrTitle"/>
          </p:nvPr>
        </p:nvSpPr>
        <p:spPr>
          <a:xfrm>
            <a:off x="4343400" y="990600"/>
            <a:ext cx="4152900" cy="1470025"/>
          </a:xfrm>
        </p:spPr>
        <p:txBody>
          <a:bodyPr/>
          <a:lstStyle>
            <a:lvl1pPr>
              <a:defRPr>
                <a:solidFill>
                  <a:srgbClr val="FFFFFF"/>
                </a:solidFill>
              </a:defRPr>
            </a:lvl1pPr>
          </a:lstStyle>
          <a:p>
            <a:r>
              <a:rPr lang="en-US" dirty="0"/>
              <a:t>Click to edit Master title style</a:t>
            </a:r>
          </a:p>
        </p:txBody>
      </p:sp>
      <p:sp>
        <p:nvSpPr>
          <p:cNvPr id="8" name="Subtitle 2"/>
          <p:cNvSpPr>
            <a:spLocks noGrp="1"/>
          </p:cNvSpPr>
          <p:nvPr>
            <p:ph type="subTitle" idx="1"/>
          </p:nvPr>
        </p:nvSpPr>
        <p:spPr>
          <a:xfrm>
            <a:off x="4343400" y="2746375"/>
            <a:ext cx="3322320" cy="1063625"/>
          </a:xfrm>
        </p:spPr>
        <p:txBody>
          <a:bodyPr/>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9" name="Picture Placeholder 2"/>
          <p:cNvSpPr>
            <a:spLocks noGrp="1"/>
          </p:cNvSpPr>
          <p:nvPr>
            <p:ph type="pic" idx="11"/>
          </p:nvPr>
        </p:nvSpPr>
        <p:spPr>
          <a:xfrm>
            <a:off x="0" y="0"/>
            <a:ext cx="39624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pic>
        <p:nvPicPr>
          <p:cNvPr id="3" name="Picture 2">
            <a:extLst>
              <a:ext uri="{FF2B5EF4-FFF2-40B4-BE49-F238E27FC236}">
                <a16:creationId xmlns:a16="http://schemas.microsoft.com/office/drawing/2014/main" id="{1E2B0DA0-6DAB-481B-B1C3-ACB0A433AE4A}"/>
              </a:ext>
            </a:extLst>
          </p:cNvPr>
          <p:cNvPicPr>
            <a:picLocks noChangeAspect="1"/>
          </p:cNvPicPr>
          <p:nvPr userDrawn="1"/>
        </p:nvPicPr>
        <p:blipFill>
          <a:blip r:embed="rId2"/>
          <a:stretch>
            <a:fillRect/>
          </a:stretch>
        </p:blipFill>
        <p:spPr>
          <a:xfrm>
            <a:off x="6419850" y="6096000"/>
            <a:ext cx="2024252" cy="336203"/>
          </a:xfrm>
          <a:prstGeom prst="rect">
            <a:avLst/>
          </a:prstGeom>
        </p:spPr>
      </p:pic>
    </p:spTree>
    <p:extLst>
      <p:ext uri="{BB962C8B-B14F-4D97-AF65-F5344CB8AC3E}">
        <p14:creationId xmlns:p14="http://schemas.microsoft.com/office/powerpoint/2010/main" val="1858192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11" name="Rectangle 10"/>
          <p:cNvSpPr/>
          <p:nvPr userDrawn="1"/>
        </p:nvSpPr>
        <p:spPr>
          <a:xfrm>
            <a:off x="0" y="6172200"/>
            <a:ext cx="9144000" cy="6858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userDrawn="1"/>
        </p:nvSpPr>
        <p:spPr>
          <a:xfrm>
            <a:off x="0" y="0"/>
            <a:ext cx="2032001" cy="6858000"/>
          </a:xfrm>
          <a:prstGeom prst="rect">
            <a:avLst/>
          </a:prstGeom>
          <a:solidFill>
            <a:srgbClr val="14417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Picture Placeholder 2"/>
          <p:cNvSpPr>
            <a:spLocks noGrp="1"/>
          </p:cNvSpPr>
          <p:nvPr>
            <p:ph type="pic" idx="11"/>
          </p:nvPr>
        </p:nvSpPr>
        <p:spPr>
          <a:xfrm>
            <a:off x="0" y="0"/>
            <a:ext cx="20574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cxnSp>
        <p:nvCxnSpPr>
          <p:cNvPr id="10" name="Straight Connector 9"/>
          <p:cNvCxnSpPr/>
          <p:nvPr userDrawn="1"/>
        </p:nvCxnSpPr>
        <p:spPr>
          <a:xfrm>
            <a:off x="2032001" y="0"/>
            <a:ext cx="0" cy="6858000"/>
          </a:xfrm>
          <a:prstGeom prst="line">
            <a:avLst/>
          </a:prstGeom>
          <a:ln w="38100" cmpd="sng">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7" name="Shape 98"/>
          <p:cNvSpPr txBox="1">
            <a:spLocks noGrp="1"/>
          </p:cNvSpPr>
          <p:nvPr>
            <p:ph type="title" hasCustomPrompt="1"/>
          </p:nvPr>
        </p:nvSpPr>
        <p:spPr>
          <a:xfrm>
            <a:off x="2438400" y="381000"/>
            <a:ext cx="4849586" cy="533399"/>
          </a:xfrm>
          <a:prstGeom prst="rect">
            <a:avLst/>
          </a:prstGeom>
          <a:noFill/>
          <a:ln>
            <a:noFill/>
          </a:ln>
        </p:spPr>
        <p:txBody>
          <a:bodyPr lIns="91425" tIns="45700" rIns="91425" bIns="45700" anchor="ctr" anchorCtr="0">
            <a:noAutofit/>
          </a:bodyPr>
          <a:lstStyle>
            <a:lvl1pPr marL="0" marR="0" indent="0" rtl="0">
              <a:spcBef>
                <a:spcPts val="0"/>
              </a:spcBef>
              <a:buClr>
                <a:schemeClr val="dk1"/>
              </a:buClr>
              <a:buSzPct val="25000"/>
              <a:buFont typeface="Arial"/>
              <a:buNone/>
              <a:defRPr sz="4000"/>
            </a:lvl1pPr>
          </a:lstStyle>
          <a:p>
            <a:pPr marL="0" marR="0" lvl="0" indent="0" rtl="0">
              <a:spcBef>
                <a:spcPts val="0"/>
              </a:spcBef>
              <a:buClr>
                <a:schemeClr val="dk1"/>
              </a:buClr>
              <a:buSzPct val="25000"/>
              <a:buFont typeface="Arial"/>
              <a:buNone/>
            </a:pPr>
            <a:r>
              <a:rPr lang="en-US" dirty="0"/>
              <a:t>Master title style</a:t>
            </a:r>
            <a:endParaRPr lang="en-US" sz="4000" b="1" i="0" u="none" strike="noStrike" cap="none" dirty="0">
              <a:solidFill>
                <a:schemeClr val="dk1"/>
              </a:solidFill>
              <a:ea typeface="Arial"/>
              <a:cs typeface="Arial"/>
              <a:sym typeface="Arial"/>
            </a:endParaRPr>
          </a:p>
        </p:txBody>
      </p:sp>
      <p:sp>
        <p:nvSpPr>
          <p:cNvPr id="8" name="Shape 99"/>
          <p:cNvSpPr txBox="1">
            <a:spLocks noGrp="1"/>
          </p:cNvSpPr>
          <p:nvPr>
            <p:ph type="body" idx="1"/>
          </p:nvPr>
        </p:nvSpPr>
        <p:spPr>
          <a:xfrm>
            <a:off x="2438400" y="1020724"/>
            <a:ext cx="6477000" cy="4145100"/>
          </a:xfrm>
          <a:prstGeom prst="rect">
            <a:avLst/>
          </a:prstGeom>
          <a:noFill/>
          <a:ln>
            <a:noFill/>
          </a:ln>
        </p:spPr>
        <p:txBody>
          <a:bodyPr lIns="91425" tIns="45700" rIns="91425" bIns="45700" anchor="t" anchorCtr="0">
            <a:noAutofit/>
          </a:bodyPr>
          <a:lstStyle>
            <a:lvl1pPr>
              <a:buClr>
                <a:schemeClr val="accent2"/>
              </a:buCl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Slide Number Placeholder 7"/>
          <p:cNvSpPr txBox="1">
            <a:spLocks/>
          </p:cNvSpPr>
          <p:nvPr userDrawn="1"/>
        </p:nvSpPr>
        <p:spPr>
          <a:xfrm>
            <a:off x="6553200" y="6356350"/>
            <a:ext cx="2133600" cy="365125"/>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pPr algn="r"/>
            <a:fld id="{65E1AAA9-3248-AA49-9891-07AA87DFAF1E}" type="slidenum">
              <a:rPr lang="en-US" smtClean="0">
                <a:solidFill>
                  <a:schemeClr val="tx1">
                    <a:lumMod val="75000"/>
                    <a:lumOff val="25000"/>
                  </a:schemeClr>
                </a:solidFill>
              </a:rPr>
              <a:pPr algn="r"/>
              <a:t>‹#›</a:t>
            </a:fld>
            <a:endParaRPr lang="en-US" dirty="0">
              <a:solidFill>
                <a:schemeClr val="tx1">
                  <a:lumMod val="75000"/>
                  <a:lumOff val="25000"/>
                </a:schemeClr>
              </a:solidFill>
            </a:endParaRPr>
          </a:p>
        </p:txBody>
      </p:sp>
    </p:spTree>
    <p:extLst>
      <p:ext uri="{BB962C8B-B14F-4D97-AF65-F5344CB8AC3E}">
        <p14:creationId xmlns:p14="http://schemas.microsoft.com/office/powerpoint/2010/main" val="31394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sp>
        <p:nvSpPr>
          <p:cNvPr id="22" name="Rectangle 21"/>
          <p:cNvSpPr/>
          <p:nvPr userDrawn="1"/>
        </p:nvSpPr>
        <p:spPr>
          <a:xfrm>
            <a:off x="0" y="0"/>
            <a:ext cx="9143999" cy="6858000"/>
          </a:xfrm>
          <a:prstGeom prst="rect">
            <a:avLst/>
          </a:prstGeom>
          <a:solidFill>
            <a:srgbClr val="0D427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ectangle 22"/>
          <p:cNvSpPr/>
          <p:nvPr userDrawn="1"/>
        </p:nvSpPr>
        <p:spPr>
          <a:xfrm>
            <a:off x="0" y="0"/>
            <a:ext cx="9144000" cy="6858000"/>
          </a:xfrm>
          <a:prstGeom prst="rect">
            <a:avLst/>
          </a:prstGeom>
          <a:solidFill>
            <a:srgbClr val="14417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5" name="Straight Connector 24"/>
          <p:cNvCxnSpPr/>
          <p:nvPr userDrawn="1"/>
        </p:nvCxnSpPr>
        <p:spPr>
          <a:xfrm>
            <a:off x="533400" y="4572000"/>
            <a:ext cx="7848600" cy="0"/>
          </a:xfrm>
          <a:prstGeom prst="line">
            <a:avLst/>
          </a:prstGeom>
          <a:ln w="38100" cmpd="sng">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30" name="Rectangle 29"/>
          <p:cNvSpPr/>
          <p:nvPr userDrawn="1"/>
        </p:nvSpPr>
        <p:spPr>
          <a:xfrm>
            <a:off x="1142983" y="5292481"/>
            <a:ext cx="3012043" cy="246221"/>
          </a:xfrm>
          <a:prstGeom prst="rect">
            <a:avLst/>
          </a:prstGeom>
        </p:spPr>
        <p:txBody>
          <a:bodyPr wrap="none" lIns="0" tIns="0" rIns="0" bIns="0" anchor="ctr">
            <a:spAutoFit/>
          </a:bodyPr>
          <a:lstStyle/>
          <a:p>
            <a:r>
              <a:rPr lang="en-US" sz="1600" dirty="0">
                <a:solidFill>
                  <a:srgbClr val="FFFFFF"/>
                </a:solidFill>
              </a:rPr>
              <a:t>Instagram.com/</a:t>
            </a:r>
            <a:r>
              <a:rPr lang="en-US" sz="1600" dirty="0" err="1">
                <a:solidFill>
                  <a:srgbClr val="FFFFFF"/>
                </a:solidFill>
              </a:rPr>
              <a:t>GeorgetownCEW</a:t>
            </a:r>
            <a:endParaRPr lang="en-US" sz="1600" u="sng" dirty="0">
              <a:solidFill>
                <a:srgbClr val="FFFFFF"/>
              </a:solidFill>
            </a:endParaRPr>
          </a:p>
        </p:txBody>
      </p:sp>
      <p:sp>
        <p:nvSpPr>
          <p:cNvPr id="31" name="Rectangle 30"/>
          <p:cNvSpPr/>
          <p:nvPr userDrawn="1"/>
        </p:nvSpPr>
        <p:spPr>
          <a:xfrm>
            <a:off x="5257800" y="5292481"/>
            <a:ext cx="1808187" cy="246221"/>
          </a:xfrm>
          <a:prstGeom prst="rect">
            <a:avLst/>
          </a:prstGeom>
        </p:spPr>
        <p:txBody>
          <a:bodyPr wrap="none" lIns="0" tIns="0" rIns="0" bIns="0" anchor="ctr">
            <a:spAutoFit/>
          </a:bodyPr>
          <a:lstStyle/>
          <a:p>
            <a:r>
              <a:rPr lang="en-US" sz="1600" dirty="0">
                <a:solidFill>
                  <a:srgbClr val="FFFFFF"/>
                </a:solidFill>
              </a:rPr>
              <a:t>@</a:t>
            </a:r>
            <a:r>
              <a:rPr lang="en-US" sz="1600" dirty="0" err="1">
                <a:solidFill>
                  <a:srgbClr val="FFFFFF"/>
                </a:solidFill>
              </a:rPr>
              <a:t>GeorgetownCEW</a:t>
            </a:r>
            <a:endParaRPr lang="en-US" sz="1600" u="sng" dirty="0">
              <a:solidFill>
                <a:srgbClr val="FFFFFF"/>
              </a:solidFill>
            </a:endParaRPr>
          </a:p>
        </p:txBody>
      </p:sp>
      <p:grpSp>
        <p:nvGrpSpPr>
          <p:cNvPr id="34" name="Group 33"/>
          <p:cNvGrpSpPr/>
          <p:nvPr userDrawn="1"/>
        </p:nvGrpSpPr>
        <p:grpSpPr>
          <a:xfrm>
            <a:off x="1142983" y="5944045"/>
            <a:ext cx="7639019" cy="246221"/>
            <a:chOff x="1142983" y="4173379"/>
            <a:chExt cx="7639019" cy="246221"/>
          </a:xfrm>
        </p:grpSpPr>
        <p:sp>
          <p:nvSpPr>
            <p:cNvPr id="36" name="Rectangle 35"/>
            <p:cNvSpPr/>
            <p:nvPr/>
          </p:nvSpPr>
          <p:spPr>
            <a:xfrm>
              <a:off x="1142983" y="4173379"/>
              <a:ext cx="2841122" cy="246221"/>
            </a:xfrm>
            <a:prstGeom prst="rect">
              <a:avLst/>
            </a:prstGeom>
          </p:spPr>
          <p:txBody>
            <a:bodyPr wrap="none" lIns="0" tIns="0" rIns="0" bIns="0" anchor="ctr">
              <a:spAutoFit/>
            </a:bodyPr>
            <a:lstStyle/>
            <a:p>
              <a:r>
                <a:rPr lang="en-US" sz="1600" dirty="0" err="1">
                  <a:solidFill>
                    <a:srgbClr val="FFFFFF"/>
                  </a:solidFill>
                </a:rPr>
                <a:t>youtube.com</a:t>
              </a:r>
              <a:r>
                <a:rPr lang="en-US" sz="1600" dirty="0">
                  <a:solidFill>
                    <a:srgbClr val="FFFFFF"/>
                  </a:solidFill>
                </a:rPr>
                <a:t>/</a:t>
              </a:r>
              <a:r>
                <a:rPr lang="en-US" sz="1600" dirty="0" err="1">
                  <a:solidFill>
                    <a:srgbClr val="FFFFFF"/>
                  </a:solidFill>
                </a:rPr>
                <a:t>GeorgetownCEW</a:t>
              </a:r>
              <a:endParaRPr lang="en-US" sz="1600" u="sng" dirty="0">
                <a:solidFill>
                  <a:srgbClr val="FFFFFF"/>
                </a:solidFill>
              </a:endParaRPr>
            </a:p>
          </p:txBody>
        </p:sp>
        <p:sp>
          <p:nvSpPr>
            <p:cNvPr id="37" name="Rectangle 36"/>
            <p:cNvSpPr/>
            <p:nvPr/>
          </p:nvSpPr>
          <p:spPr>
            <a:xfrm>
              <a:off x="5257800" y="4173379"/>
              <a:ext cx="3524202" cy="246221"/>
            </a:xfrm>
            <a:prstGeom prst="rect">
              <a:avLst/>
            </a:prstGeom>
          </p:spPr>
          <p:txBody>
            <a:bodyPr wrap="none" lIns="0" tIns="0" rIns="0" bIns="0" anchor="ctr">
              <a:spAutoFit/>
            </a:bodyPr>
            <a:lstStyle/>
            <a:p>
              <a:r>
                <a:rPr lang="en-US" sz="1600" dirty="0" err="1">
                  <a:solidFill>
                    <a:srgbClr val="FFFFFF"/>
                  </a:solidFill>
                </a:rPr>
                <a:t>linkedin.com</a:t>
              </a:r>
              <a:r>
                <a:rPr lang="en-US" sz="1600" dirty="0">
                  <a:solidFill>
                    <a:srgbClr val="FFFFFF"/>
                  </a:solidFill>
                </a:rPr>
                <a:t>/company/</a:t>
              </a:r>
              <a:r>
                <a:rPr lang="en-US" sz="1600" dirty="0" err="1">
                  <a:solidFill>
                    <a:srgbClr val="FFFFFF"/>
                  </a:solidFill>
                </a:rPr>
                <a:t>georgetowncew</a:t>
              </a:r>
              <a:endParaRPr lang="en-US" sz="1600" u="sng" dirty="0">
                <a:solidFill>
                  <a:srgbClr val="FFFFFF"/>
                </a:solidFill>
              </a:endParaRPr>
            </a:p>
          </p:txBody>
        </p:sp>
      </p:grpSp>
      <p:sp>
        <p:nvSpPr>
          <p:cNvPr id="40" name="Title 1"/>
          <p:cNvSpPr>
            <a:spLocks noGrp="1"/>
          </p:cNvSpPr>
          <p:nvPr>
            <p:ph type="title"/>
          </p:nvPr>
        </p:nvSpPr>
        <p:spPr>
          <a:xfrm>
            <a:off x="457200" y="274638"/>
            <a:ext cx="8229600" cy="1143000"/>
          </a:xfrm>
        </p:spPr>
        <p:txBody>
          <a:bodyPr/>
          <a:lstStyle>
            <a:lvl1pPr>
              <a:defRPr>
                <a:solidFill>
                  <a:srgbClr val="FFFFFF"/>
                </a:solidFill>
              </a:defRPr>
            </a:lvl1pPr>
          </a:lstStyle>
          <a:p>
            <a:r>
              <a:rPr lang="en-US" dirty="0"/>
              <a:t>Click to edit Master title style</a:t>
            </a:r>
          </a:p>
        </p:txBody>
      </p:sp>
      <p:sp>
        <p:nvSpPr>
          <p:cNvPr id="41" name="Content Placeholder 2"/>
          <p:cNvSpPr>
            <a:spLocks noGrp="1"/>
          </p:cNvSpPr>
          <p:nvPr>
            <p:ph idx="1"/>
          </p:nvPr>
        </p:nvSpPr>
        <p:spPr>
          <a:xfrm>
            <a:off x="457200" y="1600201"/>
            <a:ext cx="8229600" cy="1828800"/>
          </a:xfrm>
        </p:spPr>
        <p:txBody>
          <a:bodyPr/>
          <a:lstStyle>
            <a:lvl1pPr marL="0" indent="0">
              <a:buNone/>
              <a:defRPr>
                <a:solidFill>
                  <a:srgbClr val="FFFFFF"/>
                </a:solidFill>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3" name="Picture 2">
            <a:extLst>
              <a:ext uri="{FF2B5EF4-FFF2-40B4-BE49-F238E27FC236}">
                <a16:creationId xmlns:a16="http://schemas.microsoft.com/office/drawing/2014/main" id="{C2947C53-7EDB-4B01-920D-FD014D7A53F9}"/>
              </a:ext>
            </a:extLst>
          </p:cNvPr>
          <p:cNvPicPr>
            <a:picLocks noChangeAspect="1"/>
          </p:cNvPicPr>
          <p:nvPr userDrawn="1"/>
        </p:nvPicPr>
        <p:blipFill>
          <a:blip r:embed="rId2"/>
          <a:stretch>
            <a:fillRect/>
          </a:stretch>
        </p:blipFill>
        <p:spPr>
          <a:xfrm>
            <a:off x="518491" y="5207969"/>
            <a:ext cx="459327" cy="459327"/>
          </a:xfrm>
          <a:prstGeom prst="rect">
            <a:avLst/>
          </a:prstGeom>
        </p:spPr>
      </p:pic>
      <p:pic>
        <p:nvPicPr>
          <p:cNvPr id="5" name="Picture 4">
            <a:extLst>
              <a:ext uri="{FF2B5EF4-FFF2-40B4-BE49-F238E27FC236}">
                <a16:creationId xmlns:a16="http://schemas.microsoft.com/office/drawing/2014/main" id="{478EF24D-0249-4BEF-ABE1-676689CEF5A3}"/>
              </a:ext>
            </a:extLst>
          </p:cNvPr>
          <p:cNvPicPr>
            <a:picLocks noChangeAspect="1"/>
          </p:cNvPicPr>
          <p:nvPr userDrawn="1"/>
        </p:nvPicPr>
        <p:blipFill>
          <a:blip r:embed="rId3"/>
          <a:stretch>
            <a:fillRect/>
          </a:stretch>
        </p:blipFill>
        <p:spPr>
          <a:xfrm>
            <a:off x="4593760" y="5207969"/>
            <a:ext cx="459328" cy="459328"/>
          </a:xfrm>
          <a:prstGeom prst="rect">
            <a:avLst/>
          </a:prstGeom>
        </p:spPr>
      </p:pic>
      <p:pic>
        <p:nvPicPr>
          <p:cNvPr id="7" name="Picture 6">
            <a:extLst>
              <a:ext uri="{FF2B5EF4-FFF2-40B4-BE49-F238E27FC236}">
                <a16:creationId xmlns:a16="http://schemas.microsoft.com/office/drawing/2014/main" id="{AE70BA75-9D3E-4D07-9127-F99F82C11B81}"/>
              </a:ext>
            </a:extLst>
          </p:cNvPr>
          <p:cNvPicPr>
            <a:picLocks noChangeAspect="1"/>
          </p:cNvPicPr>
          <p:nvPr userDrawn="1"/>
        </p:nvPicPr>
        <p:blipFill>
          <a:blip r:embed="rId4"/>
          <a:stretch>
            <a:fillRect/>
          </a:stretch>
        </p:blipFill>
        <p:spPr>
          <a:xfrm>
            <a:off x="518491" y="5892121"/>
            <a:ext cx="459326" cy="459326"/>
          </a:xfrm>
          <a:prstGeom prst="rect">
            <a:avLst/>
          </a:prstGeom>
        </p:spPr>
      </p:pic>
      <p:pic>
        <p:nvPicPr>
          <p:cNvPr id="9" name="Picture 8">
            <a:extLst>
              <a:ext uri="{FF2B5EF4-FFF2-40B4-BE49-F238E27FC236}">
                <a16:creationId xmlns:a16="http://schemas.microsoft.com/office/drawing/2014/main" id="{0C4BE362-29E7-4A64-9F1A-77D55BB811D4}"/>
              </a:ext>
            </a:extLst>
          </p:cNvPr>
          <p:cNvPicPr>
            <a:picLocks noChangeAspect="1"/>
          </p:cNvPicPr>
          <p:nvPr userDrawn="1"/>
        </p:nvPicPr>
        <p:blipFill>
          <a:blip r:embed="rId5"/>
          <a:stretch>
            <a:fillRect/>
          </a:stretch>
        </p:blipFill>
        <p:spPr>
          <a:xfrm>
            <a:off x="4593761" y="5882876"/>
            <a:ext cx="468572" cy="468572"/>
          </a:xfrm>
          <a:prstGeom prst="rect">
            <a:avLst/>
          </a:prstGeom>
        </p:spPr>
      </p:pic>
    </p:spTree>
    <p:extLst>
      <p:ext uri="{BB962C8B-B14F-4D97-AF65-F5344CB8AC3E}">
        <p14:creationId xmlns:p14="http://schemas.microsoft.com/office/powerpoint/2010/main" val="3122717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71500" y="2130425"/>
            <a:ext cx="80010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7" name="Slide Number Placeholder 9"/>
          <p:cNvSpPr>
            <a:spLocks noGrp="1"/>
          </p:cNvSpPr>
          <p:nvPr>
            <p:ph type="sldNum" sz="quarter" idx="4"/>
          </p:nvPr>
        </p:nvSpPr>
        <p:spPr>
          <a:xfrm>
            <a:off x="76200" y="6408738"/>
            <a:ext cx="457200" cy="365125"/>
          </a:xfrm>
          <a:prstGeom prst="rect">
            <a:avLst/>
          </a:prstGeom>
        </p:spPr>
        <p:txBody>
          <a:bodyPr/>
          <a:lstStyle/>
          <a:p>
            <a:pPr algn="ctr"/>
            <a:fld id="{65E1AAA9-3248-AA49-9891-07AA87DFAF1E}" type="slidenum">
              <a:rPr lang="en-US" smtClean="0">
                <a:solidFill>
                  <a:schemeClr val="bg1"/>
                </a:solidFill>
              </a:rPr>
              <a:pPr algn="ctr"/>
              <a:t>‹#›</a:t>
            </a:fld>
            <a:endParaRPr lang="en-US" dirty="0">
              <a:solidFill>
                <a:schemeClr val="bg1"/>
              </a:solidFill>
            </a:endParaRPr>
          </a:p>
        </p:txBody>
      </p:sp>
    </p:spTree>
    <p:extLst>
      <p:ext uri="{BB962C8B-B14F-4D97-AF65-F5344CB8AC3E}">
        <p14:creationId xmlns:p14="http://schemas.microsoft.com/office/powerpoint/2010/main" val="729532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9"/>
          <p:cNvSpPr>
            <a:spLocks noGrp="1"/>
          </p:cNvSpPr>
          <p:nvPr>
            <p:ph type="sldNum" sz="quarter" idx="4"/>
          </p:nvPr>
        </p:nvSpPr>
        <p:spPr>
          <a:xfrm>
            <a:off x="76200" y="6408738"/>
            <a:ext cx="457200" cy="365125"/>
          </a:xfrm>
          <a:prstGeom prst="rect">
            <a:avLst/>
          </a:prstGeom>
        </p:spPr>
        <p:txBody>
          <a:bodyPr/>
          <a:lstStyle/>
          <a:p>
            <a:pPr algn="ctr"/>
            <a:fld id="{65E1AAA9-3248-AA49-9891-07AA87DFAF1E}" type="slidenum">
              <a:rPr lang="en-US" smtClean="0">
                <a:solidFill>
                  <a:schemeClr val="bg1"/>
                </a:solidFill>
              </a:rPr>
              <a:pPr algn="ctr"/>
              <a:t>‹#›</a:t>
            </a:fld>
            <a:endParaRPr lang="en-US" dirty="0">
              <a:solidFill>
                <a:schemeClr val="bg1"/>
              </a:solidFill>
            </a:endParaRPr>
          </a:p>
        </p:txBody>
      </p:sp>
    </p:spTree>
    <p:extLst>
      <p:ext uri="{BB962C8B-B14F-4D97-AF65-F5344CB8AC3E}">
        <p14:creationId xmlns:p14="http://schemas.microsoft.com/office/powerpoint/2010/main" val="3004999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9"/>
          <p:cNvSpPr>
            <a:spLocks noGrp="1"/>
          </p:cNvSpPr>
          <p:nvPr>
            <p:ph type="sldNum" sz="quarter" idx="4"/>
          </p:nvPr>
        </p:nvSpPr>
        <p:spPr>
          <a:xfrm>
            <a:off x="76200" y="6408738"/>
            <a:ext cx="457200" cy="365125"/>
          </a:xfrm>
          <a:prstGeom prst="rect">
            <a:avLst/>
          </a:prstGeom>
        </p:spPr>
        <p:txBody>
          <a:bodyPr/>
          <a:lstStyle/>
          <a:p>
            <a:pPr algn="ctr"/>
            <a:fld id="{65E1AAA9-3248-AA49-9891-07AA87DFAF1E}" type="slidenum">
              <a:rPr lang="en-US" smtClean="0">
                <a:solidFill>
                  <a:schemeClr val="bg1"/>
                </a:solidFill>
              </a:rPr>
              <a:pPr algn="ctr"/>
              <a:t>‹#›</a:t>
            </a:fld>
            <a:endParaRPr lang="en-US" dirty="0">
              <a:solidFill>
                <a:schemeClr val="bg1"/>
              </a:solidFill>
            </a:endParaRPr>
          </a:p>
        </p:txBody>
      </p:sp>
    </p:spTree>
    <p:extLst>
      <p:ext uri="{BB962C8B-B14F-4D97-AF65-F5344CB8AC3E}">
        <p14:creationId xmlns:p14="http://schemas.microsoft.com/office/powerpoint/2010/main" val="1405569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9"/>
          <p:cNvSpPr>
            <a:spLocks noGrp="1"/>
          </p:cNvSpPr>
          <p:nvPr>
            <p:ph type="sldNum" sz="quarter" idx="4"/>
          </p:nvPr>
        </p:nvSpPr>
        <p:spPr>
          <a:xfrm>
            <a:off x="76200" y="6408738"/>
            <a:ext cx="457200" cy="365125"/>
          </a:xfrm>
          <a:prstGeom prst="rect">
            <a:avLst/>
          </a:prstGeom>
        </p:spPr>
        <p:txBody>
          <a:bodyPr/>
          <a:lstStyle/>
          <a:p>
            <a:pPr algn="ctr"/>
            <a:fld id="{65E1AAA9-3248-AA49-9891-07AA87DFAF1E}" type="slidenum">
              <a:rPr lang="en-US" smtClean="0">
                <a:solidFill>
                  <a:schemeClr val="bg1"/>
                </a:solidFill>
              </a:rPr>
              <a:pPr algn="ctr"/>
              <a:t>‹#›</a:t>
            </a:fld>
            <a:endParaRPr lang="en-US" dirty="0">
              <a:solidFill>
                <a:schemeClr val="bg1"/>
              </a:solidFill>
            </a:endParaRPr>
          </a:p>
        </p:txBody>
      </p:sp>
    </p:spTree>
    <p:extLst>
      <p:ext uri="{BB962C8B-B14F-4D97-AF65-F5344CB8AC3E}">
        <p14:creationId xmlns:p14="http://schemas.microsoft.com/office/powerpoint/2010/main" val="2583641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Rectangle 12"/>
          <p:cNvSpPr/>
          <p:nvPr userDrawn="1"/>
        </p:nvSpPr>
        <p:spPr>
          <a:xfrm>
            <a:off x="0" y="6324600"/>
            <a:ext cx="9143999" cy="533400"/>
          </a:xfrm>
          <a:prstGeom prst="rect">
            <a:avLst/>
          </a:prstGeom>
          <a:solidFill>
            <a:srgbClr val="0D427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Slide Number Placeholder 9"/>
          <p:cNvSpPr>
            <a:spLocks noGrp="1"/>
          </p:cNvSpPr>
          <p:nvPr>
            <p:ph type="sldNum" sz="quarter" idx="4"/>
          </p:nvPr>
        </p:nvSpPr>
        <p:spPr>
          <a:xfrm>
            <a:off x="76200" y="6408738"/>
            <a:ext cx="457200" cy="365125"/>
          </a:xfrm>
          <a:prstGeom prst="rect">
            <a:avLst/>
          </a:prstGeom>
        </p:spPr>
        <p:txBody>
          <a:bodyPr/>
          <a:lstStyle/>
          <a:p>
            <a:pPr algn="ctr"/>
            <a:fld id="{65E1AAA9-3248-AA49-9891-07AA87DFAF1E}" type="slidenum">
              <a:rPr lang="en-US" smtClean="0">
                <a:solidFill>
                  <a:schemeClr val="bg1"/>
                </a:solidFill>
              </a:rPr>
              <a:pPr algn="ctr"/>
              <a:t>‹#›</a:t>
            </a:fld>
            <a:endParaRPr lang="en-US" dirty="0">
              <a:solidFill>
                <a:schemeClr val="bg1"/>
              </a:solidFill>
            </a:endParaRPr>
          </a:p>
        </p:txBody>
      </p:sp>
      <p:cxnSp>
        <p:nvCxnSpPr>
          <p:cNvPr id="16" name="Straight Connector 15"/>
          <p:cNvCxnSpPr/>
          <p:nvPr userDrawn="1"/>
        </p:nvCxnSpPr>
        <p:spPr>
          <a:xfrm>
            <a:off x="609600" y="6432804"/>
            <a:ext cx="0" cy="316992"/>
          </a:xfrm>
          <a:prstGeom prst="line">
            <a:avLst/>
          </a:prstGeom>
          <a:ln w="12700" cmpd="sng">
            <a:solidFill>
              <a:schemeClr val="bg1"/>
            </a:solidFill>
          </a:ln>
        </p:spPr>
        <p:style>
          <a:lnRef idx="2">
            <a:schemeClr val="accent1"/>
          </a:lnRef>
          <a:fillRef idx="0">
            <a:schemeClr val="accent1"/>
          </a:fillRef>
          <a:effectRef idx="1">
            <a:schemeClr val="accent1"/>
          </a:effectRef>
          <a:fontRef idx="minor">
            <a:schemeClr val="tx1"/>
          </a:fontRef>
        </p:style>
      </p:cxnSp>
      <p:sp>
        <p:nvSpPr>
          <p:cNvPr id="17" name="Slide Number Placeholder 9"/>
          <p:cNvSpPr txBox="1">
            <a:spLocks/>
          </p:cNvSpPr>
          <p:nvPr userDrawn="1"/>
        </p:nvSpPr>
        <p:spPr>
          <a:xfrm>
            <a:off x="685800" y="6400800"/>
            <a:ext cx="5029200" cy="365125"/>
          </a:xfrm>
          <a:prstGeom prst="rect">
            <a:avLst/>
          </a:prstGeom>
        </p:spPr>
        <p:txBody>
          <a:bodyPr vert="horz" lIns="91440" tIns="45720" rIns="91440" bIns="45720" rtlCol="0" anchor="ctr"/>
          <a:lstStyle>
            <a:defPPr marR="0" lvl="0" algn="l" rtl="0">
              <a:lnSpc>
                <a:spcPct val="100000"/>
              </a:lnSpc>
              <a:spcBef>
                <a:spcPts val="0"/>
              </a:spcBef>
              <a:spcAft>
                <a:spcPts val="0"/>
              </a:spcAft>
            </a:defPPr>
            <a:lvl1pPr marR="0" lvl="0" algn="r" rtl="0">
              <a:lnSpc>
                <a:spcPct val="100000"/>
              </a:lnSpc>
              <a:spcBef>
                <a:spcPts val="0"/>
              </a:spcBef>
              <a:spcAft>
                <a:spcPts val="0"/>
              </a:spcAft>
              <a:buNone/>
              <a:defRPr sz="1200" b="0" i="0" u="none" strike="noStrike" cap="none">
                <a:solidFill>
                  <a:schemeClr val="tx1">
                    <a:tint val="75000"/>
                  </a:schemeClr>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pPr algn="l"/>
            <a:r>
              <a:rPr lang="en-US" dirty="0">
                <a:solidFill>
                  <a:srgbClr val="FFFFFF"/>
                </a:solidFill>
              </a:rPr>
              <a:t>Georgetown University Center on Education and the Workforce</a:t>
            </a:r>
          </a:p>
        </p:txBody>
      </p:sp>
      <p:cxnSp>
        <p:nvCxnSpPr>
          <p:cNvPr id="18" name="Straight Connector 17"/>
          <p:cNvCxnSpPr/>
          <p:nvPr userDrawn="1"/>
        </p:nvCxnSpPr>
        <p:spPr>
          <a:xfrm>
            <a:off x="0" y="6324600"/>
            <a:ext cx="9144000" cy="0"/>
          </a:xfrm>
          <a:prstGeom prst="line">
            <a:avLst/>
          </a:prstGeom>
          <a:ln w="38100" cmpd="sng">
            <a:solidFill>
              <a:schemeClr val="accent2"/>
            </a:solidFill>
          </a:ln>
          <a:effectLst/>
        </p:spPr>
        <p:style>
          <a:lnRef idx="2">
            <a:schemeClr val="accent1"/>
          </a:lnRef>
          <a:fillRef idx="0">
            <a:schemeClr val="accent1"/>
          </a:fillRef>
          <a:effectRef idx="1">
            <a:schemeClr val="accent1"/>
          </a:effectRef>
          <a:fontRef idx="minor">
            <a:schemeClr val="tx1"/>
          </a:fontRef>
        </p:style>
      </p:cxnSp>
      <p:pic>
        <p:nvPicPr>
          <p:cNvPr id="5" name="Picture 4">
            <a:extLst>
              <a:ext uri="{FF2B5EF4-FFF2-40B4-BE49-F238E27FC236}">
                <a16:creationId xmlns:a16="http://schemas.microsoft.com/office/drawing/2014/main" id="{24217981-7FA4-4ED8-9BAF-31EE2A5F3514}"/>
              </a:ext>
            </a:extLst>
          </p:cNvPr>
          <p:cNvPicPr>
            <a:picLocks noChangeAspect="1"/>
          </p:cNvPicPr>
          <p:nvPr userDrawn="1"/>
        </p:nvPicPr>
        <p:blipFill>
          <a:blip r:embed="rId18"/>
          <a:stretch>
            <a:fillRect/>
          </a:stretch>
        </p:blipFill>
        <p:spPr>
          <a:xfrm>
            <a:off x="7119748" y="6477919"/>
            <a:ext cx="1567052" cy="260268"/>
          </a:xfrm>
          <a:prstGeom prst="rect">
            <a:avLst/>
          </a:prstGeom>
        </p:spPr>
      </p:pic>
    </p:spTree>
    <p:extLst>
      <p:ext uri="{BB962C8B-B14F-4D97-AF65-F5344CB8AC3E}">
        <p14:creationId xmlns:p14="http://schemas.microsoft.com/office/powerpoint/2010/main" val="14932635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3" r:id="rId4"/>
    <p:sldLayoutId id="2147483674" r:id="rId5"/>
    <p:sldLayoutId id="2147483661" r:id="rId6"/>
    <p:sldLayoutId id="2147483662" r:id="rId7"/>
    <p:sldLayoutId id="2147483663" r:id="rId8"/>
    <p:sldLayoutId id="2147483664" r:id="rId9"/>
    <p:sldLayoutId id="2147483665" r:id="rId10"/>
    <p:sldLayoutId id="2147483666" r:id="rId11"/>
    <p:sldLayoutId id="2147483667" r:id="rId12"/>
    <p:sldLayoutId id="2147483668" r:id="rId13"/>
    <p:sldLayoutId id="2147483669" r:id="rId14"/>
    <p:sldLayoutId id="2147483670" r:id="rId15"/>
    <p:sldLayoutId id="2147483671" r:id="rId16"/>
  </p:sldLayoutIdLst>
  <p:hf hdr="0" ftr="0" dt="0"/>
  <p:txStyles>
    <p:titleStyle>
      <a:lvl1pPr algn="l" defTabSz="457200" rtl="0" eaLnBrk="1" latinLnBrk="0" hangingPunct="1">
        <a:spcBef>
          <a:spcPct val="0"/>
        </a:spcBef>
        <a:buNone/>
        <a:defRPr sz="3600" b="1"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41477A-07BF-4E0F-A8F7-09B6C2AD07C9}"/>
              </a:ext>
            </a:extLst>
          </p:cNvPr>
          <p:cNvSpPr>
            <a:spLocks noGrp="1"/>
          </p:cNvSpPr>
          <p:nvPr>
            <p:ph type="ctrTitle"/>
          </p:nvPr>
        </p:nvSpPr>
        <p:spPr>
          <a:xfrm>
            <a:off x="333375" y="990600"/>
            <a:ext cx="8477250" cy="1828800"/>
          </a:xfrm>
        </p:spPr>
        <p:txBody>
          <a:bodyPr>
            <a:normAutofit/>
          </a:bodyPr>
          <a:lstStyle/>
          <a:p>
            <a:pPr algn="ctr"/>
            <a:r>
              <a:rPr lang="en-US" sz="4000" dirty="0"/>
              <a:t>Promise and Peril</a:t>
            </a:r>
            <a:br>
              <a:rPr lang="en-US" sz="4000" dirty="0"/>
            </a:br>
            <a:r>
              <a:rPr lang="en-US" sz="2800" dirty="0"/>
              <a:t>CTE </a:t>
            </a:r>
            <a:br>
              <a:rPr lang="en-US" sz="2800" dirty="0"/>
            </a:br>
            <a:r>
              <a:rPr lang="en-US" sz="2800" dirty="0"/>
              <a:t>Yesterday, Today, Tomorrow</a:t>
            </a:r>
            <a:endParaRPr lang="en-US" sz="2200" dirty="0"/>
          </a:p>
        </p:txBody>
      </p:sp>
      <p:sp>
        <p:nvSpPr>
          <p:cNvPr id="13" name="Subtitle 12">
            <a:extLst>
              <a:ext uri="{FF2B5EF4-FFF2-40B4-BE49-F238E27FC236}">
                <a16:creationId xmlns:a16="http://schemas.microsoft.com/office/drawing/2014/main" id="{BC41B660-85EC-429D-A591-22BFC164C350}"/>
              </a:ext>
            </a:extLst>
          </p:cNvPr>
          <p:cNvSpPr>
            <a:spLocks noGrp="1"/>
          </p:cNvSpPr>
          <p:nvPr>
            <p:ph type="subTitle" idx="1"/>
          </p:nvPr>
        </p:nvSpPr>
        <p:spPr>
          <a:xfrm>
            <a:off x="2185988" y="4419600"/>
            <a:ext cx="4772024" cy="1676400"/>
          </a:xfrm>
        </p:spPr>
        <p:txBody>
          <a:bodyPr>
            <a:normAutofit fontScale="92500" lnSpcReduction="10000"/>
          </a:bodyPr>
          <a:lstStyle/>
          <a:p>
            <a:pPr algn="ctr"/>
            <a:r>
              <a:rPr lang="en-US" sz="1900" dirty="0"/>
              <a:t>Jeff Strohl</a:t>
            </a:r>
          </a:p>
          <a:p>
            <a:pPr algn="ctr"/>
            <a:r>
              <a:rPr lang="en-US" sz="1900" i="1" dirty="0"/>
              <a:t>September 24th, 2024</a:t>
            </a:r>
          </a:p>
          <a:p>
            <a:pPr algn="ctr"/>
            <a:r>
              <a:rPr lang="en-US" sz="1900" i="1" dirty="0"/>
              <a:t>ECMC Foundation</a:t>
            </a:r>
          </a:p>
          <a:p>
            <a:pPr algn="ctr"/>
            <a:r>
              <a:rPr lang="en-US" sz="1900" i="1" dirty="0"/>
              <a:t>CTE Leadership Collaborative Convening</a:t>
            </a:r>
          </a:p>
          <a:p>
            <a:pPr algn="ctr"/>
            <a:r>
              <a:rPr lang="en-US" sz="1900" i="1" dirty="0"/>
              <a:t>Chicago</a:t>
            </a:r>
          </a:p>
          <a:p>
            <a:pPr algn="ctr"/>
            <a:endParaRPr lang="en-US" dirty="0"/>
          </a:p>
        </p:txBody>
      </p:sp>
      <p:sp>
        <p:nvSpPr>
          <p:cNvPr id="4" name="Slide Number Placeholder 3"/>
          <p:cNvSpPr>
            <a:spLocks noGrp="1"/>
          </p:cNvSpPr>
          <p:nvPr>
            <p:ph type="sldNum" sz="quarter" idx="4294967295"/>
          </p:nvPr>
        </p:nvSpPr>
        <p:spPr>
          <a:xfrm>
            <a:off x="0" y="6408738"/>
            <a:ext cx="457200" cy="365125"/>
          </a:xfrm>
        </p:spPr>
        <p:txBody>
          <a:bodyPr/>
          <a:lstStyle/>
          <a:p>
            <a:pPr algn="ctr"/>
            <a:fld id="{65E1AAA9-3248-AA49-9891-07AA87DFAF1E}" type="slidenum">
              <a:rPr lang="en-US" smtClean="0">
                <a:solidFill>
                  <a:schemeClr val="bg1"/>
                </a:solidFill>
              </a:rPr>
              <a:pPr algn="ctr"/>
              <a:t>1</a:t>
            </a:fld>
            <a:endParaRPr lang="en-US" dirty="0">
              <a:solidFill>
                <a:schemeClr val="bg1"/>
              </a:solidFill>
            </a:endParaRPr>
          </a:p>
        </p:txBody>
      </p:sp>
    </p:spTree>
    <p:extLst>
      <p:ext uri="{BB962C8B-B14F-4D97-AF65-F5344CB8AC3E}">
        <p14:creationId xmlns:p14="http://schemas.microsoft.com/office/powerpoint/2010/main" val="13223922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7362B-552A-2F85-B06C-3E0584C4EF7C}"/>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37A9431-29B0-91A9-D67B-4596DDF44C90}"/>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10</a:t>
            </a:fld>
            <a:endParaRPr lang="en-US" dirty="0">
              <a:solidFill>
                <a:schemeClr val="bg1"/>
              </a:solidFill>
            </a:endParaRPr>
          </a:p>
        </p:txBody>
      </p:sp>
      <p:sp>
        <p:nvSpPr>
          <p:cNvPr id="4" name="Text Placeholder 2">
            <a:extLst>
              <a:ext uri="{FF2B5EF4-FFF2-40B4-BE49-F238E27FC236}">
                <a16:creationId xmlns:a16="http://schemas.microsoft.com/office/drawing/2014/main" id="{125CD949-10AD-4B8F-BD8D-33E3C0DD12DB}"/>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sp>
        <p:nvSpPr>
          <p:cNvPr id="2" name="TextBox 1">
            <a:extLst>
              <a:ext uri="{FF2B5EF4-FFF2-40B4-BE49-F238E27FC236}">
                <a16:creationId xmlns:a16="http://schemas.microsoft.com/office/drawing/2014/main" id="{B55A767D-BF21-A266-F26A-64564E99DF85}"/>
              </a:ext>
            </a:extLst>
          </p:cNvPr>
          <p:cNvSpPr txBox="1"/>
          <p:nvPr/>
        </p:nvSpPr>
        <p:spPr>
          <a:xfrm>
            <a:off x="3124200" y="2133600"/>
            <a:ext cx="1467068" cy="646331"/>
          </a:xfrm>
          <a:prstGeom prst="rect">
            <a:avLst/>
          </a:prstGeom>
          <a:noFill/>
        </p:spPr>
        <p:txBody>
          <a:bodyPr wrap="none" rtlCol="0">
            <a:spAutoFit/>
          </a:bodyPr>
          <a:lstStyle/>
          <a:p>
            <a:r>
              <a:rPr lang="en-US" sz="3600" dirty="0"/>
              <a:t>Today</a:t>
            </a:r>
          </a:p>
        </p:txBody>
      </p:sp>
    </p:spTree>
    <p:extLst>
      <p:ext uri="{BB962C8B-B14F-4D97-AF65-F5344CB8AC3E}">
        <p14:creationId xmlns:p14="http://schemas.microsoft.com/office/powerpoint/2010/main" val="310740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AB2C8-91A5-DB8E-2B88-4559845ADF0D}"/>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F2CF176-06D7-BF0A-07AE-81EA89B0B0EA}"/>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11</a:t>
            </a:fld>
            <a:endParaRPr lang="en-US" dirty="0">
              <a:solidFill>
                <a:schemeClr val="bg1"/>
              </a:solidFill>
            </a:endParaRPr>
          </a:p>
        </p:txBody>
      </p:sp>
      <p:sp>
        <p:nvSpPr>
          <p:cNvPr id="4" name="Text Placeholder 2">
            <a:extLst>
              <a:ext uri="{FF2B5EF4-FFF2-40B4-BE49-F238E27FC236}">
                <a16:creationId xmlns:a16="http://schemas.microsoft.com/office/drawing/2014/main" id="{633EED41-C821-A0DF-39E0-A43702C74E95}"/>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sp>
        <p:nvSpPr>
          <p:cNvPr id="5" name="TextBox 4">
            <a:extLst>
              <a:ext uri="{FF2B5EF4-FFF2-40B4-BE49-F238E27FC236}">
                <a16:creationId xmlns:a16="http://schemas.microsoft.com/office/drawing/2014/main" id="{C878DA01-3503-E269-337E-9AB7A4347F04}"/>
              </a:ext>
            </a:extLst>
          </p:cNvPr>
          <p:cNvSpPr txBox="1"/>
          <p:nvPr/>
        </p:nvSpPr>
        <p:spPr>
          <a:xfrm>
            <a:off x="219383" y="130096"/>
            <a:ext cx="8382000" cy="5970865"/>
          </a:xfrm>
          <a:prstGeom prst="rect">
            <a:avLst/>
          </a:prstGeom>
          <a:noFill/>
        </p:spPr>
        <p:txBody>
          <a:bodyPr wrap="square">
            <a:spAutoFit/>
          </a:bodyPr>
          <a:lstStyle/>
          <a:p>
            <a:pPr marL="0" marR="0" algn="ctr">
              <a:spcBef>
                <a:spcPts val="0"/>
              </a:spcBef>
              <a:spcAft>
                <a:spcPts val="0"/>
              </a:spcAft>
            </a:pPr>
            <a:r>
              <a:rPr lang="en-US" sz="2400" b="1" u="sng" kern="100" dirty="0">
                <a:effectLst/>
                <a:latin typeface="Calibri" panose="020F0502020204030204" pitchFamily="34" charset="0"/>
                <a:ea typeface="Calibri" panose="020F0502020204030204" pitchFamily="34" charset="0"/>
                <a:cs typeface="Times New Roman" panose="02020603050405020304" pitchFamily="18" charset="0"/>
              </a:rPr>
              <a:t>Recent 2024 evaluation of CTE demonstrates a new story </a:t>
            </a:r>
          </a:p>
          <a:p>
            <a:pPr marL="0" marR="0">
              <a:spcBef>
                <a:spcPts val="0"/>
              </a:spcBef>
              <a:spcAft>
                <a:spcPts val="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Overall, CTE participation … positively impact a number of secondary-level outcomes</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marR="0">
              <a:spcBef>
                <a:spcPts val="0"/>
              </a:spcBef>
              <a:spcAft>
                <a:spcPts val="0"/>
              </a:spcAft>
            </a:pPr>
            <a:endParaRPr lang="en-US" sz="2000" kern="100" dirty="0">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2000" kern="100" dirty="0">
                <a:latin typeface="Calibri" panose="020F0502020204030204" pitchFamily="34" charset="0"/>
                <a:ea typeface="Calibri" panose="020F0502020204030204" pitchFamily="34" charset="0"/>
                <a:cs typeface="Times New Roman" panose="02020603050405020304" pitchFamily="18" charset="0"/>
              </a:rPr>
              <a:t>I</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ncluding high school completion; </a:t>
            </a:r>
          </a:p>
          <a:p>
            <a:pPr marL="285750" marR="0" indent="-285750">
              <a:spcBef>
                <a:spcPts val="0"/>
              </a:spcBef>
              <a:spcAft>
                <a:spcPts val="0"/>
              </a:spcAft>
              <a:buFont typeface="Arial" panose="020B0604020202020204" pitchFamily="34" charset="0"/>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Increases enrollment in 2-year colleges; and </a:t>
            </a:r>
          </a:p>
          <a:p>
            <a:pPr marL="285750" marR="0" indent="-285750">
              <a:spcBef>
                <a:spcPts val="0"/>
              </a:spcBef>
              <a:spcAft>
                <a:spcPts val="0"/>
              </a:spcAft>
              <a:buFont typeface="Arial" panose="020B0604020202020204" pitchFamily="34" charset="0"/>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Positively impacts the likelihood of employment after high school. </a:t>
            </a:r>
          </a:p>
          <a:p>
            <a:pPr marL="0" marR="0">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For CTE programs generally, no statistically significant negative impacts. </a:t>
            </a:r>
          </a:p>
          <a:p>
            <a:pPr marL="0" marR="0">
              <a:spcBef>
                <a:spcPts val="0"/>
              </a:spcBef>
              <a:spcAft>
                <a:spcPts val="0"/>
              </a:spcAft>
            </a:pPr>
            <a:endParaRPr lang="en-US" sz="2000" kern="100" dirty="0">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This is welcome news for the field and policymakers alike and can serve as further justification for bipartisan support for CTE.</a:t>
            </a:r>
          </a:p>
          <a:p>
            <a:pPr marR="0">
              <a:spcBef>
                <a:spcPts val="0"/>
              </a:spcBef>
              <a:spcAft>
                <a:spcPts val="0"/>
              </a:spcAft>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High school CTE can be an effective dropout prevention program that motivates graduates to continue their education in community and technical colleges and/or prepares them for immediate employment. “</a:t>
            </a:r>
          </a:p>
          <a:p>
            <a:pPr marR="0">
              <a:spcBef>
                <a:spcPts val="0"/>
              </a:spcBef>
              <a:spcAft>
                <a:spcPts val="0"/>
              </a:spcAf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000" kern="100" dirty="0">
                <a:effectLst/>
                <a:latin typeface="Calibri" panose="020F0502020204030204" pitchFamily="34" charset="0"/>
                <a:ea typeface="Calibri" panose="020F0502020204030204" pitchFamily="34" charset="0"/>
                <a:cs typeface="Times New Roman" panose="02020603050405020304" pitchFamily="18" charset="0"/>
              </a:rPr>
              <a:t>Lindsay, J., Hughes, K., Dougherty, S. M., Reese, K., &amp; Joshi, M. (2024). </a:t>
            </a:r>
            <a:r>
              <a:rPr lang="en-US" sz="1000" i="1" kern="100" dirty="0">
                <a:effectLst/>
                <a:latin typeface="Calibri" panose="020F0502020204030204" pitchFamily="34" charset="0"/>
                <a:ea typeface="Calibri" panose="020F0502020204030204" pitchFamily="34" charset="0"/>
                <a:cs typeface="Times New Roman" panose="02020603050405020304" pitchFamily="18" charset="0"/>
              </a:rPr>
              <a:t>What we know about the impact of career and technical education: A systematic review of the research. </a:t>
            </a:r>
            <a:r>
              <a:rPr lang="en-US" sz="1000" kern="100" dirty="0">
                <a:effectLst/>
                <a:latin typeface="Calibri" panose="020F0502020204030204" pitchFamily="34" charset="0"/>
                <a:ea typeface="Calibri" panose="020F0502020204030204" pitchFamily="34" charset="0"/>
                <a:cs typeface="Times New Roman" panose="02020603050405020304" pitchFamily="18" charset="0"/>
              </a:rPr>
              <a:t>American Institutes for Research, Career and Technical Education Research Network.</a:t>
            </a:r>
          </a:p>
        </p:txBody>
      </p:sp>
    </p:spTree>
    <p:extLst>
      <p:ext uri="{BB962C8B-B14F-4D97-AF65-F5344CB8AC3E}">
        <p14:creationId xmlns:p14="http://schemas.microsoft.com/office/powerpoint/2010/main" val="1563243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B988A-A618-CD7C-AD9E-8C42F1A3EE2D}"/>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F0AAEFE-B337-15BB-6729-29B42EF3DCFD}"/>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12</a:t>
            </a:fld>
            <a:endParaRPr lang="en-US" dirty="0">
              <a:solidFill>
                <a:schemeClr val="bg1"/>
              </a:solidFill>
            </a:endParaRPr>
          </a:p>
        </p:txBody>
      </p:sp>
      <p:sp>
        <p:nvSpPr>
          <p:cNvPr id="4" name="Text Placeholder 2">
            <a:extLst>
              <a:ext uri="{FF2B5EF4-FFF2-40B4-BE49-F238E27FC236}">
                <a16:creationId xmlns:a16="http://schemas.microsoft.com/office/drawing/2014/main" id="{2210FA0B-EE8B-46C2-03A7-16809A993249}"/>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sp>
        <p:nvSpPr>
          <p:cNvPr id="2" name="TextBox 1">
            <a:extLst>
              <a:ext uri="{FF2B5EF4-FFF2-40B4-BE49-F238E27FC236}">
                <a16:creationId xmlns:a16="http://schemas.microsoft.com/office/drawing/2014/main" id="{4BAE295C-19A6-B02D-B38A-2938C5C15F8F}"/>
              </a:ext>
            </a:extLst>
          </p:cNvPr>
          <p:cNvSpPr txBox="1"/>
          <p:nvPr/>
        </p:nvSpPr>
        <p:spPr>
          <a:xfrm>
            <a:off x="2743200" y="2209800"/>
            <a:ext cx="2262158" cy="646331"/>
          </a:xfrm>
          <a:prstGeom prst="rect">
            <a:avLst/>
          </a:prstGeom>
          <a:noFill/>
        </p:spPr>
        <p:txBody>
          <a:bodyPr wrap="none" rtlCol="0">
            <a:spAutoFit/>
          </a:bodyPr>
          <a:lstStyle/>
          <a:p>
            <a:r>
              <a:rPr lang="en-US" sz="3600" dirty="0"/>
              <a:t>Tomorrow</a:t>
            </a:r>
          </a:p>
        </p:txBody>
      </p:sp>
    </p:spTree>
    <p:extLst>
      <p:ext uri="{BB962C8B-B14F-4D97-AF65-F5344CB8AC3E}">
        <p14:creationId xmlns:p14="http://schemas.microsoft.com/office/powerpoint/2010/main" val="25298528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FA179-C586-899D-B9F0-2002903220C1}"/>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A64CA13-99C4-4869-7403-4DA8F3E579AD}"/>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13</a:t>
            </a:fld>
            <a:endParaRPr lang="en-US" dirty="0">
              <a:solidFill>
                <a:schemeClr val="bg1"/>
              </a:solidFill>
            </a:endParaRPr>
          </a:p>
        </p:txBody>
      </p:sp>
      <p:sp>
        <p:nvSpPr>
          <p:cNvPr id="4" name="Text Placeholder 2">
            <a:extLst>
              <a:ext uri="{FF2B5EF4-FFF2-40B4-BE49-F238E27FC236}">
                <a16:creationId xmlns:a16="http://schemas.microsoft.com/office/drawing/2014/main" id="{D98D184F-D013-4DD0-06C7-3186C2D31679}"/>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sp>
        <p:nvSpPr>
          <p:cNvPr id="5" name="TextBox 4">
            <a:extLst>
              <a:ext uri="{FF2B5EF4-FFF2-40B4-BE49-F238E27FC236}">
                <a16:creationId xmlns:a16="http://schemas.microsoft.com/office/drawing/2014/main" id="{FE6A0E39-4A04-601E-26D0-C997EAC8AEB4}"/>
              </a:ext>
            </a:extLst>
          </p:cNvPr>
          <p:cNvSpPr txBox="1"/>
          <p:nvPr/>
        </p:nvSpPr>
        <p:spPr>
          <a:xfrm>
            <a:off x="76200" y="721936"/>
            <a:ext cx="8991600" cy="5139869"/>
          </a:xfrm>
          <a:prstGeom prst="rect">
            <a:avLst/>
          </a:prstGeom>
          <a:noFill/>
        </p:spPr>
        <p:txBody>
          <a:bodyPr wrap="square">
            <a:spAutoFit/>
          </a:bodyPr>
          <a:lstStyle/>
          <a:p>
            <a:pPr marL="0" marR="0" algn="ctr">
              <a:spcBef>
                <a:spcPts val="0"/>
              </a:spcBef>
              <a:spcAft>
                <a:spcPts val="0"/>
              </a:spcAf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2400" b="1" u="sng" kern="100" dirty="0">
                <a:effectLst/>
                <a:latin typeface="Calibri" panose="020F0502020204030204" pitchFamily="34" charset="0"/>
                <a:ea typeface="Calibri" panose="020F0502020204030204" pitchFamily="34" charset="0"/>
                <a:cs typeface="Times New Roman" panose="02020603050405020304" pitchFamily="18" charset="0"/>
              </a:rPr>
              <a:t>There is no evidence … to connect CTE to</a:t>
            </a: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enrollment in 4-year colleges, </a:t>
            </a:r>
          </a:p>
          <a:p>
            <a:pPr marL="285750" marR="0" indent="-285750">
              <a:spcBef>
                <a:spcPts val="0"/>
              </a:spcBef>
              <a:spcAft>
                <a:spcPts val="0"/>
              </a:spcAft>
              <a:buFont typeface="Arial" panose="020B0604020202020204" pitchFamily="34" charset="0"/>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college persistence and degree attainment, or </a:t>
            </a:r>
          </a:p>
          <a:p>
            <a:pPr marL="285750" marR="0" indent="-285750">
              <a:spcBef>
                <a:spcPts val="0"/>
              </a:spcBef>
              <a:spcAft>
                <a:spcPts val="0"/>
              </a:spcAft>
              <a:buFont typeface="Arial" panose="020B0604020202020204" pitchFamily="34" charset="0"/>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wages. </a:t>
            </a:r>
          </a:p>
          <a:p>
            <a:pPr marL="0" marR="0">
              <a:spcBef>
                <a:spcPts val="0"/>
              </a:spcBef>
              <a:spcAft>
                <a:spcPts val="0"/>
              </a:spcAft>
            </a:pP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Given […there are]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positive impact on college readiness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a:t>
            </a:r>
            <a:r>
              <a:rPr lang="en-US" sz="1800" kern="100" dirty="0">
                <a:latin typeface="Calibri" panose="020F0502020204030204" pitchFamily="34" charset="0"/>
                <a:ea typeface="Calibri" panose="020F0502020204030204" pitchFamily="34" charset="0"/>
                <a:cs typeface="Times New Roman" panose="02020603050405020304" pitchFamily="18" charset="0"/>
              </a:rPr>
              <a:t>e imperative before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CTE  is to be] better designed to prepare students for and lead to the full range of postsecondary options. </a:t>
            </a:r>
          </a:p>
          <a:p>
            <a:pPr marL="0" marR="0">
              <a:spcBef>
                <a:spcPts val="0"/>
              </a:spcBef>
              <a:spcAft>
                <a:spcPts val="0"/>
              </a:spcAft>
            </a:pP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In addition, state and district CTE administrators should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ensure that CTE programs are offered in fields that lead to living-wage employment</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directly out of high school or after earning a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subbaccalaureate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credential.</a:t>
            </a: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There is national consensus that employability skills are critical to success in the workplace, highlighting a need for further studies on CTE’s role in imparting these skills….”</a:t>
            </a: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kern="100" dirty="0">
                <a:latin typeface="Calibri" panose="020F0502020204030204" pitchFamily="34" charset="0"/>
                <a:ea typeface="Calibri" panose="020F0502020204030204" pitchFamily="34" charset="0"/>
                <a:cs typeface="Times New Roman" panose="02020603050405020304" pitchFamily="18" charset="0"/>
              </a:rPr>
              <a:t>ibid]</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1423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BADCF-9F40-9B7F-2E0C-2AFE2666E276}"/>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14F6804-58B9-0905-52B4-3DC87F91B62B}"/>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14</a:t>
            </a:fld>
            <a:endParaRPr lang="en-US" dirty="0">
              <a:solidFill>
                <a:schemeClr val="bg1"/>
              </a:solidFill>
            </a:endParaRPr>
          </a:p>
        </p:txBody>
      </p:sp>
      <p:sp>
        <p:nvSpPr>
          <p:cNvPr id="4" name="Text Placeholder 2">
            <a:extLst>
              <a:ext uri="{FF2B5EF4-FFF2-40B4-BE49-F238E27FC236}">
                <a16:creationId xmlns:a16="http://schemas.microsoft.com/office/drawing/2014/main" id="{E156BA44-27AC-8BC1-02B4-2062C9DBFA31}"/>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sp>
        <p:nvSpPr>
          <p:cNvPr id="2" name="TextBox 1">
            <a:extLst>
              <a:ext uri="{FF2B5EF4-FFF2-40B4-BE49-F238E27FC236}">
                <a16:creationId xmlns:a16="http://schemas.microsoft.com/office/drawing/2014/main" id="{A96116CE-7CB5-7DED-FEB4-E087EF25BED0}"/>
              </a:ext>
            </a:extLst>
          </p:cNvPr>
          <p:cNvSpPr txBox="1"/>
          <p:nvPr/>
        </p:nvSpPr>
        <p:spPr>
          <a:xfrm>
            <a:off x="2057400" y="2286000"/>
            <a:ext cx="4419600" cy="646331"/>
          </a:xfrm>
          <a:prstGeom prst="rect">
            <a:avLst/>
          </a:prstGeom>
          <a:noFill/>
        </p:spPr>
        <p:txBody>
          <a:bodyPr wrap="square" rtlCol="0">
            <a:spAutoFit/>
          </a:bodyPr>
          <a:lstStyle/>
          <a:p>
            <a:pPr algn="ctr"/>
            <a:r>
              <a:rPr lang="en-US" sz="3600" dirty="0"/>
              <a:t>The promise</a:t>
            </a:r>
          </a:p>
        </p:txBody>
      </p:sp>
    </p:spTree>
    <p:extLst>
      <p:ext uri="{BB962C8B-B14F-4D97-AF65-F5344CB8AC3E}">
        <p14:creationId xmlns:p14="http://schemas.microsoft.com/office/powerpoint/2010/main" val="503813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879C4-2113-6372-F588-1F241B52B05D}"/>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A93D08C-2D98-98A9-CADA-CE0BF27A3F29}"/>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15</a:t>
            </a:fld>
            <a:endParaRPr lang="en-US" dirty="0">
              <a:solidFill>
                <a:schemeClr val="bg1"/>
              </a:solidFill>
            </a:endParaRPr>
          </a:p>
        </p:txBody>
      </p:sp>
      <p:sp>
        <p:nvSpPr>
          <p:cNvPr id="4" name="Text Placeholder 2">
            <a:extLst>
              <a:ext uri="{FF2B5EF4-FFF2-40B4-BE49-F238E27FC236}">
                <a16:creationId xmlns:a16="http://schemas.microsoft.com/office/drawing/2014/main" id="{CF00B7E6-F739-499C-29EE-B35300A021BA}"/>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sp>
        <p:nvSpPr>
          <p:cNvPr id="2" name="TextBox 1">
            <a:extLst>
              <a:ext uri="{FF2B5EF4-FFF2-40B4-BE49-F238E27FC236}">
                <a16:creationId xmlns:a16="http://schemas.microsoft.com/office/drawing/2014/main" id="{46DF64D3-8EA9-59F4-FA94-B45C12C00EE1}"/>
              </a:ext>
            </a:extLst>
          </p:cNvPr>
          <p:cNvSpPr txBox="1"/>
          <p:nvPr/>
        </p:nvSpPr>
        <p:spPr>
          <a:xfrm>
            <a:off x="-26194" y="1905000"/>
            <a:ext cx="9264075" cy="2308324"/>
          </a:xfrm>
          <a:prstGeom prst="rect">
            <a:avLst/>
          </a:prstGeom>
          <a:noFill/>
        </p:spPr>
        <p:txBody>
          <a:bodyPr wrap="none" rtlCol="0">
            <a:spAutoFit/>
          </a:bodyPr>
          <a:lstStyle/>
          <a:p>
            <a:pPr algn="ctr"/>
            <a:r>
              <a:rPr lang="en-US" sz="3600" dirty="0"/>
              <a:t>The nation needs serious investment in CTE</a:t>
            </a:r>
          </a:p>
          <a:p>
            <a:pPr algn="ctr"/>
            <a:r>
              <a:rPr lang="en-US" sz="3600" dirty="0"/>
              <a:t>which the public supports.</a:t>
            </a:r>
          </a:p>
          <a:p>
            <a:pPr algn="ctr"/>
            <a:r>
              <a:rPr lang="en-US" sz="3600" dirty="0"/>
              <a:t> </a:t>
            </a:r>
          </a:p>
          <a:p>
            <a:pPr algn="ctr"/>
            <a:r>
              <a:rPr lang="en-US" sz="3600" dirty="0"/>
              <a:t>Until faced with the fact it costs money</a:t>
            </a:r>
          </a:p>
        </p:txBody>
      </p:sp>
    </p:spTree>
    <p:extLst>
      <p:ext uri="{BB962C8B-B14F-4D97-AF65-F5344CB8AC3E}">
        <p14:creationId xmlns:p14="http://schemas.microsoft.com/office/powerpoint/2010/main" val="38108476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97EF4-BD29-0993-B59B-19B2F40F54C4}"/>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49A9088-7250-8F83-CB5A-2E7E627735E2}"/>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16</a:t>
            </a:fld>
            <a:endParaRPr lang="en-US" dirty="0">
              <a:solidFill>
                <a:schemeClr val="bg1"/>
              </a:solidFill>
            </a:endParaRPr>
          </a:p>
        </p:txBody>
      </p:sp>
      <p:sp>
        <p:nvSpPr>
          <p:cNvPr id="4" name="Text Placeholder 2">
            <a:extLst>
              <a:ext uri="{FF2B5EF4-FFF2-40B4-BE49-F238E27FC236}">
                <a16:creationId xmlns:a16="http://schemas.microsoft.com/office/drawing/2014/main" id="{B706E107-1D7D-593E-C2E9-063B9C8A2975}"/>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sp>
        <p:nvSpPr>
          <p:cNvPr id="2" name="TextBox 1">
            <a:extLst>
              <a:ext uri="{FF2B5EF4-FFF2-40B4-BE49-F238E27FC236}">
                <a16:creationId xmlns:a16="http://schemas.microsoft.com/office/drawing/2014/main" id="{CE06B820-8A71-2CCD-AA2A-89F43CCB7563}"/>
              </a:ext>
            </a:extLst>
          </p:cNvPr>
          <p:cNvSpPr txBox="1"/>
          <p:nvPr/>
        </p:nvSpPr>
        <p:spPr>
          <a:xfrm>
            <a:off x="516731" y="1447801"/>
            <a:ext cx="7712869" cy="3539430"/>
          </a:xfrm>
          <a:prstGeom prst="rect">
            <a:avLst/>
          </a:prstGeom>
          <a:noFill/>
        </p:spPr>
        <p:txBody>
          <a:bodyPr wrap="square">
            <a:spAutoFit/>
          </a:bodyPr>
          <a:lstStyle/>
          <a:p>
            <a:pPr marL="0" marR="0">
              <a:spcBef>
                <a:spcPts val="0"/>
              </a:spcBef>
              <a:spcAft>
                <a:spcPts val="0"/>
              </a:spcAft>
            </a:pPr>
            <a:r>
              <a:rPr lang="en-US" kern="100" dirty="0">
                <a:effectLst/>
                <a:latin typeface="Calibri" panose="020F0502020204030204" pitchFamily="34" charset="0"/>
                <a:ea typeface="Calibri" panose="020F0502020204030204" pitchFamily="34" charset="0"/>
                <a:cs typeface="Times New Roman" panose="02020603050405020304" pitchFamily="18" charset="0"/>
              </a:rPr>
              <a:t>CTE is small bore, not because it is flawed, - but more so because we drastically underinvest in training.  </a:t>
            </a:r>
          </a:p>
          <a:p>
            <a:pPr marL="0" marR="0">
              <a:spcBef>
                <a:spcPts val="0"/>
              </a:spcBef>
              <a:spcAft>
                <a:spcPts val="0"/>
              </a:spcAft>
            </a:pP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kern="100" dirty="0">
                <a:effectLst/>
                <a:latin typeface="Calibri" panose="020F0502020204030204" pitchFamily="34" charset="0"/>
                <a:ea typeface="Calibri" panose="020F0502020204030204" pitchFamily="34" charset="0"/>
                <a:cs typeface="Times New Roman" panose="02020603050405020304" pitchFamily="18" charset="0"/>
              </a:rPr>
              <a:t>Currently we invest about 1/4</a:t>
            </a:r>
            <a:r>
              <a:rPr lang="en-US" kern="100" baseline="30000" dirty="0">
                <a:effectLst/>
                <a:latin typeface="Calibri" panose="020F0502020204030204" pitchFamily="34" charset="0"/>
                <a:ea typeface="Calibri" panose="020F0502020204030204" pitchFamily="34" charset="0"/>
                <a:cs typeface="Times New Roman" panose="02020603050405020304" pitchFamily="18" charset="0"/>
              </a:rPr>
              <a:t>th</a:t>
            </a:r>
            <a:r>
              <a:rPr lang="en-US" kern="100" dirty="0">
                <a:effectLst/>
                <a:latin typeface="Calibri" panose="020F0502020204030204" pitchFamily="34" charset="0"/>
                <a:ea typeface="Calibri" panose="020F0502020204030204" pitchFamily="34" charset="0"/>
                <a:cs typeface="Times New Roman" panose="02020603050405020304" pitchFamily="18" charset="0"/>
              </a:rPr>
              <a:t> of the $ we did in  1980 and this doesn’t account for growth in the size of the labor force.  </a:t>
            </a:r>
          </a:p>
          <a:p>
            <a:pPr marL="0" marR="0">
              <a:spcBef>
                <a:spcPts val="0"/>
              </a:spcBef>
              <a:spcAft>
                <a:spcPts val="0"/>
              </a:spcAft>
            </a:pP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kern="100" dirty="0">
                <a:effectLst/>
                <a:latin typeface="Calibri" panose="020F0502020204030204" pitchFamily="34" charset="0"/>
                <a:ea typeface="Calibri" panose="020F0502020204030204" pitchFamily="34" charset="0"/>
                <a:cs typeface="Times New Roman" panose="02020603050405020304" pitchFamily="18" charset="0"/>
              </a:rPr>
              <a:t>To Paraphrase Holzer – we have been on a downward spiral where low funding feeds low performance which feeds low funding.</a:t>
            </a:r>
          </a:p>
          <a:p>
            <a:pPr marL="0" marR="0">
              <a:spcBef>
                <a:spcPts val="0"/>
              </a:spcBef>
              <a:spcAft>
                <a:spcPts val="0"/>
              </a:spcAft>
            </a:pP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kern="100" dirty="0">
                <a:effectLst/>
                <a:latin typeface="Calibri" panose="020F0502020204030204" pitchFamily="34" charset="0"/>
                <a:ea typeface="Calibri" panose="020F0502020204030204" pitchFamily="34" charset="0"/>
                <a:cs typeface="Times New Roman" panose="02020603050405020304" pitchFamily="18" charset="0"/>
              </a:rPr>
              <a:t>Our investments in CTE are so small in terms of percentage of GDP that in comparison to many OECD countries we don’t register as having serious vocational education. </a:t>
            </a:r>
          </a:p>
          <a:p>
            <a:pPr marL="0" marR="0">
              <a:spcBef>
                <a:spcPts val="0"/>
              </a:spcBef>
              <a:spcAft>
                <a:spcPts val="0"/>
              </a:spcAft>
            </a:pPr>
            <a:r>
              <a:rPr lang="en-US"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dirty="0">
                <a:effectLst/>
                <a:latin typeface="Calibri" panose="020F0502020204030204" pitchFamily="34" charset="0"/>
                <a:ea typeface="Calibri" panose="020F0502020204030204" pitchFamily="34" charset="0"/>
                <a:cs typeface="Times New Roman" panose="02020603050405020304" pitchFamily="18" charset="0"/>
              </a:rPr>
              <a:t>Just think, the statistics on CTE start with participation as one CTE class in all of high school and ‘concentrator’ as 3 classes. Average participation is 10% of credits – </a:t>
            </a:r>
          </a:p>
          <a:p>
            <a:endParaRPr lang="en-US" dirty="0">
              <a:latin typeface="Calibri" panose="020F0502020204030204" pitchFamily="34" charset="0"/>
              <a:ea typeface="Calibri" panose="020F0502020204030204" pitchFamily="34" charset="0"/>
              <a:cs typeface="Times New Roman" panose="02020603050405020304" pitchFamily="18" charset="0"/>
            </a:endParaRPr>
          </a:p>
          <a:p>
            <a:r>
              <a:rPr lang="en-US" dirty="0">
                <a:effectLst/>
                <a:latin typeface="Calibri" panose="020F0502020204030204" pitchFamily="34" charset="0"/>
                <a:ea typeface="Calibri" panose="020F0502020204030204" pitchFamily="34" charset="0"/>
                <a:cs typeface="Times New Roman" panose="02020603050405020304" pitchFamily="18" charset="0"/>
              </a:rPr>
              <a:t>gosh how can we expect CTE to move the needle at this level especially with credits nearly halved from historic highs. </a:t>
            </a:r>
            <a:r>
              <a:rPr lang="en-US" dirty="0" err="1">
                <a:effectLst/>
                <a:latin typeface="Calibri" panose="020F0502020204030204" pitchFamily="34" charset="0"/>
                <a:ea typeface="Calibri" panose="020F0502020204030204" pitchFamily="34" charset="0"/>
                <a:cs typeface="Times New Roman" panose="02020603050405020304" pitchFamily="18" charset="0"/>
              </a:rPr>
              <a:t>Capellli</a:t>
            </a:r>
            <a:r>
              <a:rPr lang="en-US" dirty="0">
                <a:effectLst/>
                <a:latin typeface="Calibri" panose="020F0502020204030204" pitchFamily="34" charset="0"/>
                <a:ea typeface="Calibri" panose="020F0502020204030204" pitchFamily="34" charset="0"/>
                <a:cs typeface="Times New Roman" panose="02020603050405020304" pitchFamily="18" charset="0"/>
              </a:rPr>
              <a:t> (2014)</a:t>
            </a:r>
            <a:r>
              <a:rPr lang="en-US" dirty="0">
                <a:effectLst/>
              </a:rPr>
              <a:t> </a:t>
            </a:r>
            <a:endParaRPr lang="en-US" dirty="0"/>
          </a:p>
        </p:txBody>
      </p:sp>
    </p:spTree>
    <p:extLst>
      <p:ext uri="{BB962C8B-B14F-4D97-AF65-F5344CB8AC3E}">
        <p14:creationId xmlns:p14="http://schemas.microsoft.com/office/powerpoint/2010/main" val="18834262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98A125-2C20-25AC-333F-A8A56D6C059D}"/>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1F9B39C-C672-2966-365D-F099CAC50869}"/>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17</a:t>
            </a:fld>
            <a:endParaRPr lang="en-US" dirty="0">
              <a:solidFill>
                <a:schemeClr val="bg1"/>
              </a:solidFill>
            </a:endParaRPr>
          </a:p>
        </p:txBody>
      </p:sp>
      <p:sp>
        <p:nvSpPr>
          <p:cNvPr id="4" name="Text Placeholder 2">
            <a:extLst>
              <a:ext uri="{FF2B5EF4-FFF2-40B4-BE49-F238E27FC236}">
                <a16:creationId xmlns:a16="http://schemas.microsoft.com/office/drawing/2014/main" id="{6E4CE298-3717-E944-F06A-557963AF011D}"/>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pic>
        <p:nvPicPr>
          <p:cNvPr id="2" name="Picture 1">
            <a:extLst>
              <a:ext uri="{FF2B5EF4-FFF2-40B4-BE49-F238E27FC236}">
                <a16:creationId xmlns:a16="http://schemas.microsoft.com/office/drawing/2014/main" id="{F3A4C342-64C2-2887-3CDE-E98E33D1F0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457200"/>
            <a:ext cx="8077200" cy="5486400"/>
          </a:xfrm>
          <a:prstGeom prst="rect">
            <a:avLst/>
          </a:prstGeom>
        </p:spPr>
      </p:pic>
    </p:spTree>
    <p:extLst>
      <p:ext uri="{BB962C8B-B14F-4D97-AF65-F5344CB8AC3E}">
        <p14:creationId xmlns:p14="http://schemas.microsoft.com/office/powerpoint/2010/main" val="6123272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470EEA-2513-3E72-CF84-BDFC0CF2CB0A}"/>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FFDB1AB-5F34-C4C2-8072-298B587DBE03}"/>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18</a:t>
            </a:fld>
            <a:endParaRPr lang="en-US" dirty="0">
              <a:solidFill>
                <a:schemeClr val="bg1"/>
              </a:solidFill>
            </a:endParaRPr>
          </a:p>
        </p:txBody>
      </p:sp>
      <p:sp>
        <p:nvSpPr>
          <p:cNvPr id="4" name="Text Placeholder 2">
            <a:extLst>
              <a:ext uri="{FF2B5EF4-FFF2-40B4-BE49-F238E27FC236}">
                <a16:creationId xmlns:a16="http://schemas.microsoft.com/office/drawing/2014/main" id="{99D6C5BC-EDDA-E95B-ECBF-B53F6D4668A4}"/>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sp>
        <p:nvSpPr>
          <p:cNvPr id="5" name="TextBox 4">
            <a:extLst>
              <a:ext uri="{FF2B5EF4-FFF2-40B4-BE49-F238E27FC236}">
                <a16:creationId xmlns:a16="http://schemas.microsoft.com/office/drawing/2014/main" id="{4FD22F1C-AA41-3832-C70F-EFE7551F5BED}"/>
              </a:ext>
            </a:extLst>
          </p:cNvPr>
          <p:cNvSpPr txBox="1"/>
          <p:nvPr/>
        </p:nvSpPr>
        <p:spPr>
          <a:xfrm>
            <a:off x="221765" y="228600"/>
            <a:ext cx="8996054" cy="6001643"/>
          </a:xfrm>
          <a:prstGeom prst="rect">
            <a:avLst/>
          </a:prstGeom>
          <a:noFill/>
        </p:spPr>
        <p:txBody>
          <a:bodyPr wrap="square">
            <a:spAutoFit/>
          </a:bodyPr>
          <a:lstStyle/>
          <a:p>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I propose a name change to ‘Occupational Preparation’  </a:t>
            </a:r>
          </a:p>
          <a:p>
            <a:endParaRPr lang="en-US" sz="2400" b="1" kern="100" dirty="0">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90% of college students are in school to get a job</a:t>
            </a:r>
          </a:p>
          <a:p>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70% of all post secondary programs are focused on occupational preparation but I don’t think all of this is seen as formal CTE</a:t>
            </a:r>
          </a:p>
          <a:p>
            <a:pPr marL="342900" indent="-342900">
              <a:buFont typeface="Arial" panose="020B0604020202020204" pitchFamily="34" charset="0"/>
              <a:buChar char="•"/>
            </a:pP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10% of high school credits are in CTE.  </a:t>
            </a:r>
          </a:p>
          <a:p>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r>
              <a:rPr lang="en-US" sz="2400" kern="100" dirty="0">
                <a:effectLst/>
                <a:latin typeface="Calibri" panose="020F0502020204030204" pitchFamily="34" charset="0"/>
                <a:ea typeface="Calibri" panose="020F0502020204030204" pitchFamily="34" charset="0"/>
                <a:cs typeface="Times New Roman" panose="02020603050405020304" pitchFamily="18" charset="0"/>
              </a:rPr>
              <a:t>Something is wrong – and I am convinced its not the fault of CTE programs or faculty – Everyone I’ve met in </a:t>
            </a:r>
            <a:r>
              <a:rPr lang="en-US" sz="2400" kern="100" dirty="0">
                <a:latin typeface="Calibri" panose="020F0502020204030204" pitchFamily="34" charset="0"/>
                <a:ea typeface="Calibri" panose="020F0502020204030204" pitchFamily="34" charset="0"/>
                <a:cs typeface="Times New Roman" panose="02020603050405020304" pitchFamily="18" charset="0"/>
              </a:rPr>
              <a:t>technical </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colleges and post-sec CTE are really on top of their game.  </a:t>
            </a:r>
          </a:p>
          <a:p>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r>
              <a:rPr lang="en-US" sz="2400" kern="100" dirty="0">
                <a:effectLst/>
                <a:latin typeface="Calibri" panose="020F0502020204030204" pitchFamily="34" charset="0"/>
                <a:ea typeface="Calibri" panose="020F0502020204030204" pitchFamily="34" charset="0"/>
                <a:cs typeface="Times New Roman" panose="02020603050405020304" pitchFamily="18" charset="0"/>
              </a:rPr>
              <a:t>Are CTE students less likely to go to 4-year institutions because they are doing well, because of structural issues (</a:t>
            </a:r>
            <a:r>
              <a:rPr lang="en-US" sz="2400" kern="100" dirty="0" err="1">
                <a:effectLst/>
                <a:latin typeface="Calibri" panose="020F0502020204030204" pitchFamily="34" charset="0"/>
                <a:ea typeface="Calibri" panose="020F0502020204030204" pitchFamily="34" charset="0"/>
                <a:cs typeface="Times New Roman" panose="02020603050405020304" pitchFamily="18" charset="0"/>
              </a:rPr>
              <a:t>e.g.transfer</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?)or because of low-expectations?(McKinley Tech story)</a:t>
            </a:r>
          </a:p>
        </p:txBody>
      </p:sp>
    </p:spTree>
    <p:extLst>
      <p:ext uri="{BB962C8B-B14F-4D97-AF65-F5344CB8AC3E}">
        <p14:creationId xmlns:p14="http://schemas.microsoft.com/office/powerpoint/2010/main" val="22443054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916E2154-638E-41C8-72ED-361D69AF7F06}"/>
              </a:ext>
            </a:extLst>
          </p:cNvPr>
          <p:cNvGraphicFramePr>
            <a:graphicFrameLocks noGrp="1"/>
          </p:cNvGraphicFramePr>
          <p:nvPr>
            <p:ph idx="1"/>
            <p:extLst>
              <p:ext uri="{D42A27DB-BD31-4B8C-83A1-F6EECF244321}">
                <p14:modId xmlns:p14="http://schemas.microsoft.com/office/powerpoint/2010/main" val="728697183"/>
              </p:ext>
            </p:extLst>
          </p:nvPr>
        </p:nvGraphicFramePr>
        <p:xfrm>
          <a:off x="907420" y="1793899"/>
          <a:ext cx="7852673" cy="4062447"/>
        </p:xfrm>
        <a:graphic>
          <a:graphicData uri="http://schemas.openxmlformats.org/drawingml/2006/table">
            <a:tbl>
              <a:tblPr>
                <a:tableStyleId>{5C22544A-7EE6-4342-B048-85BDC9FD1C3A}</a:tableStyleId>
              </a:tblPr>
              <a:tblGrid>
                <a:gridCol w="1870681">
                  <a:extLst>
                    <a:ext uri="{9D8B030D-6E8A-4147-A177-3AD203B41FA5}">
                      <a16:colId xmlns:a16="http://schemas.microsoft.com/office/drawing/2014/main" val="600443745"/>
                    </a:ext>
                  </a:extLst>
                </a:gridCol>
                <a:gridCol w="1564594">
                  <a:extLst>
                    <a:ext uri="{9D8B030D-6E8A-4147-A177-3AD203B41FA5}">
                      <a16:colId xmlns:a16="http://schemas.microsoft.com/office/drawing/2014/main" val="1243328095"/>
                    </a:ext>
                  </a:extLst>
                </a:gridCol>
                <a:gridCol w="1296105">
                  <a:extLst>
                    <a:ext uri="{9D8B030D-6E8A-4147-A177-3AD203B41FA5}">
                      <a16:colId xmlns:a16="http://schemas.microsoft.com/office/drawing/2014/main" val="2506428517"/>
                    </a:ext>
                  </a:extLst>
                </a:gridCol>
                <a:gridCol w="1294291">
                  <a:extLst>
                    <a:ext uri="{9D8B030D-6E8A-4147-A177-3AD203B41FA5}">
                      <a16:colId xmlns:a16="http://schemas.microsoft.com/office/drawing/2014/main" val="2024718415"/>
                    </a:ext>
                  </a:extLst>
                </a:gridCol>
                <a:gridCol w="913501">
                  <a:extLst>
                    <a:ext uri="{9D8B030D-6E8A-4147-A177-3AD203B41FA5}">
                      <a16:colId xmlns:a16="http://schemas.microsoft.com/office/drawing/2014/main" val="1319727968"/>
                    </a:ext>
                  </a:extLst>
                </a:gridCol>
                <a:gridCol w="913501">
                  <a:extLst>
                    <a:ext uri="{9D8B030D-6E8A-4147-A177-3AD203B41FA5}">
                      <a16:colId xmlns:a16="http://schemas.microsoft.com/office/drawing/2014/main" val="3144887529"/>
                    </a:ext>
                  </a:extLst>
                </a:gridCol>
              </a:tblGrid>
              <a:tr h="1587287">
                <a:tc>
                  <a:txBody>
                    <a:bodyPr/>
                    <a:lstStyle/>
                    <a:p>
                      <a:pPr algn="l" fontAlgn="b"/>
                      <a:r>
                        <a:rPr lang="en-US" sz="1100" u="none" strike="noStrike" dirty="0">
                          <a:effectLst/>
                        </a:rPr>
                        <a:t>Education Level</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Share with certificate and certification/license</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Share with certification/license only</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Share with certificate only</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Share with neither</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Total</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69711721"/>
                  </a:ext>
                </a:extLst>
              </a:tr>
              <a:tr h="309395">
                <a:tc>
                  <a:txBody>
                    <a:bodyPr/>
                    <a:lstStyle/>
                    <a:p>
                      <a:pPr algn="l" fontAlgn="b"/>
                      <a:r>
                        <a:rPr lang="en-US" sz="1100" u="none" strike="noStrike">
                          <a:effectLst/>
                        </a:rPr>
                        <a:t>Less than high school</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1%</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6%</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90%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32808209"/>
                  </a:ext>
                </a:extLst>
              </a:tr>
              <a:tr h="309395">
                <a:tc>
                  <a:txBody>
                    <a:bodyPr/>
                    <a:lstStyle/>
                    <a:p>
                      <a:pPr algn="l" fontAlgn="b"/>
                      <a:r>
                        <a:rPr lang="en-US" sz="1100" u="none" strike="noStrike">
                          <a:effectLst/>
                        </a:rPr>
                        <a:t>High school diploma</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3%</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75%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26165379"/>
                  </a:ext>
                </a:extLst>
              </a:tr>
              <a:tr h="309395">
                <a:tc>
                  <a:txBody>
                    <a:bodyPr/>
                    <a:lstStyle/>
                    <a:p>
                      <a:pPr algn="l" fontAlgn="b"/>
                      <a:r>
                        <a:rPr lang="en-US" sz="1100" u="none" strike="noStrike">
                          <a:effectLst/>
                        </a:rPr>
                        <a:t>Some college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8%</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60%</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91085411"/>
                  </a:ext>
                </a:extLst>
              </a:tr>
              <a:tr h="309395">
                <a:tc>
                  <a:txBody>
                    <a:bodyPr/>
                    <a:lstStyle/>
                    <a:p>
                      <a:pPr algn="l" fontAlgn="b"/>
                      <a:r>
                        <a:rPr lang="en-US" sz="1100" u="none" strike="noStrike">
                          <a:effectLst/>
                        </a:rPr>
                        <a:t>Associate's degree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9%</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28%</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49%</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59187253"/>
                  </a:ext>
                </a:extLst>
              </a:tr>
              <a:tr h="309395">
                <a:tc>
                  <a:txBody>
                    <a:bodyPr/>
                    <a:lstStyle/>
                    <a:p>
                      <a:pPr algn="l" fontAlgn="b"/>
                      <a:r>
                        <a:rPr lang="en-US" sz="1100" u="none" strike="noStrike">
                          <a:effectLst/>
                        </a:rPr>
                        <a:t>Bachelor's degree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3%</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28%</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6%</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62%</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58204539"/>
                  </a:ext>
                </a:extLst>
              </a:tr>
              <a:tr h="309395">
                <a:tc>
                  <a:txBody>
                    <a:bodyPr/>
                    <a:lstStyle/>
                    <a:p>
                      <a:pPr algn="l" fontAlgn="b"/>
                      <a:r>
                        <a:rPr lang="en-US" sz="1100" u="none" strike="noStrike">
                          <a:effectLst/>
                        </a:rPr>
                        <a:t>Graduate or professional</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4%</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48%</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3%</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45%</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68448817"/>
                  </a:ext>
                </a:extLst>
              </a:tr>
              <a:tr h="309395">
                <a:tc>
                  <a:txBody>
                    <a:bodyPr/>
                    <a:lstStyle/>
                    <a:p>
                      <a:pPr algn="l" fontAlgn="b"/>
                      <a:r>
                        <a:rPr lang="en-US" sz="1100" u="none" strike="noStrike">
                          <a:effectLst/>
                        </a:rPr>
                        <a:t>AA+</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5%</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34%</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7%</a:t>
                      </a:r>
                      <a:endParaRPr lang="en-US" sz="11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55%</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100%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92470166"/>
                  </a:ext>
                </a:extLst>
              </a:tr>
              <a:tr h="309395">
                <a:tc>
                  <a:txBody>
                    <a:bodyPr/>
                    <a:lstStyle/>
                    <a:p>
                      <a:pPr algn="l" fontAlgn="b"/>
                      <a:r>
                        <a:rPr lang="en-US" sz="1100" u="none" strike="noStrike">
                          <a:effectLst/>
                        </a:rPr>
                        <a:t>BA+</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3%</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35%</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a:effectLst/>
                        </a:rPr>
                        <a:t>5%</a:t>
                      </a:r>
                      <a:endParaRPr lang="en-US" sz="1100" b="1"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56%</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100" u="none" strike="noStrike" dirty="0">
                          <a:effectLst/>
                        </a:rPr>
                        <a:t>100%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6297754"/>
                  </a:ext>
                </a:extLst>
              </a:tr>
            </a:tbl>
          </a:graphicData>
        </a:graphic>
      </p:graphicFrame>
      <p:sp>
        <p:nvSpPr>
          <p:cNvPr id="4" name="TextBox 3">
            <a:extLst>
              <a:ext uri="{FF2B5EF4-FFF2-40B4-BE49-F238E27FC236}">
                <a16:creationId xmlns:a16="http://schemas.microsoft.com/office/drawing/2014/main" id="{EDD3AF21-CF43-C8A2-79B7-6F4330C4DFEC}"/>
              </a:ext>
            </a:extLst>
          </p:cNvPr>
          <p:cNvSpPr txBox="1"/>
          <p:nvPr/>
        </p:nvSpPr>
        <p:spPr>
          <a:xfrm>
            <a:off x="685800" y="5943600"/>
            <a:ext cx="1093761" cy="369332"/>
          </a:xfrm>
          <a:prstGeom prst="rect">
            <a:avLst/>
          </a:prstGeom>
          <a:noFill/>
        </p:spPr>
        <p:txBody>
          <a:bodyPr wrap="none" rtlCol="0">
            <a:spAutoFit/>
          </a:bodyPr>
          <a:lstStyle/>
          <a:p>
            <a:r>
              <a:rPr lang="en-US" dirty="0"/>
              <a:t>2016 </a:t>
            </a:r>
            <a:r>
              <a:rPr lang="en-US" dirty="0" err="1"/>
              <a:t>ates</a:t>
            </a:r>
            <a:endParaRPr lang="en-US" dirty="0"/>
          </a:p>
        </p:txBody>
      </p:sp>
      <p:sp>
        <p:nvSpPr>
          <p:cNvPr id="5" name="TextBox 4">
            <a:extLst>
              <a:ext uri="{FF2B5EF4-FFF2-40B4-BE49-F238E27FC236}">
                <a16:creationId xmlns:a16="http://schemas.microsoft.com/office/drawing/2014/main" id="{8EA155C4-68A4-90E8-DEFD-A8DD464668AB}"/>
              </a:ext>
            </a:extLst>
          </p:cNvPr>
          <p:cNvSpPr txBox="1"/>
          <p:nvPr/>
        </p:nvSpPr>
        <p:spPr>
          <a:xfrm>
            <a:off x="533400" y="435098"/>
            <a:ext cx="8153400" cy="954107"/>
          </a:xfrm>
          <a:prstGeom prst="rect">
            <a:avLst/>
          </a:prstGeom>
          <a:noFill/>
        </p:spPr>
        <p:txBody>
          <a:bodyPr wrap="square">
            <a:spAutoFit/>
          </a:bodyPr>
          <a:lstStyle/>
          <a:p>
            <a:r>
              <a:rPr lang="en-US" dirty="0"/>
              <a:t>We need</a:t>
            </a:r>
          </a:p>
          <a:p>
            <a:endParaRPr lang="en-US" dirty="0"/>
          </a:p>
          <a:p>
            <a:pPr marL="285750" indent="-285750">
              <a:buFont typeface="Arial" panose="020B0604020202020204" pitchFamily="34" charset="0"/>
              <a:buChar char="•"/>
            </a:pPr>
            <a:r>
              <a:rPr lang="en-US" dirty="0"/>
              <a:t>Appreciation </a:t>
            </a:r>
            <a:r>
              <a:rPr lang="en-US" dirty="0" err="1"/>
              <a:t>theat</a:t>
            </a:r>
            <a:r>
              <a:rPr lang="en-US" dirty="0"/>
              <a:t> EVERYONE uses training – its not just young people – average apprentice age is around 30 – not 21</a:t>
            </a:r>
          </a:p>
        </p:txBody>
      </p:sp>
    </p:spTree>
    <p:extLst>
      <p:ext uri="{BB962C8B-B14F-4D97-AF65-F5344CB8AC3E}">
        <p14:creationId xmlns:p14="http://schemas.microsoft.com/office/powerpoint/2010/main" val="3098589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E0022FB-CDF1-4773-BC04-8D56888A9A47}"/>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2</a:t>
            </a:fld>
            <a:endParaRPr lang="en-US" dirty="0">
              <a:solidFill>
                <a:schemeClr val="bg1"/>
              </a:solidFill>
            </a:endParaRPr>
          </a:p>
        </p:txBody>
      </p:sp>
      <p:sp>
        <p:nvSpPr>
          <p:cNvPr id="4" name="Text Placeholder 2">
            <a:extLst>
              <a:ext uri="{FF2B5EF4-FFF2-40B4-BE49-F238E27FC236}">
                <a16:creationId xmlns:a16="http://schemas.microsoft.com/office/drawing/2014/main" id="{FCA8BA7C-1FE4-47E6-8553-C425D89ADA7A}"/>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sp>
        <p:nvSpPr>
          <p:cNvPr id="6" name="TextBox 5">
            <a:extLst>
              <a:ext uri="{FF2B5EF4-FFF2-40B4-BE49-F238E27FC236}">
                <a16:creationId xmlns:a16="http://schemas.microsoft.com/office/drawing/2014/main" id="{D1012F18-3633-9A2E-FF95-411AA1F1EC8F}"/>
              </a:ext>
            </a:extLst>
          </p:cNvPr>
          <p:cNvSpPr txBox="1"/>
          <p:nvPr/>
        </p:nvSpPr>
        <p:spPr>
          <a:xfrm>
            <a:off x="373856" y="685800"/>
            <a:ext cx="8236744" cy="3693319"/>
          </a:xfrm>
          <a:prstGeom prst="rect">
            <a:avLst/>
          </a:prstGeom>
          <a:noFill/>
        </p:spPr>
        <p:txBody>
          <a:bodyPr wrap="square">
            <a:spAutoFit/>
          </a:bodyPr>
          <a:lstStyle/>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Check all that are true</a:t>
            </a:r>
          </a:p>
          <a:p>
            <a:pPr lvl="3"/>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marL="285750" lvl="5" indent="-285750">
              <a:buFont typeface="Wingdings" pitchFamily="2" charset="2"/>
              <a:buChar char="q"/>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CTE is weighed down by a history of tracking by race and class that goes back to its inception with the Smith-Hughes Act of 1917</a:t>
            </a:r>
          </a:p>
          <a:p>
            <a:pPr marL="285750" lvl="5" indent="-285750">
              <a:buFont typeface="Wingdings" pitchFamily="2" charset="2"/>
              <a:buChar char="q"/>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lvl="5" indent="-285750">
              <a:buFont typeface="Wingdings" pitchFamily="2" charset="2"/>
              <a:buChar char="q"/>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CTE has successfully broken from its vocational education past, is no longer anchored in the old economy, and has successfully become attuned to the modern economy with new programs</a:t>
            </a:r>
          </a:p>
          <a:p>
            <a:pPr marL="285750" lvl="5" indent="-285750">
              <a:buFont typeface="Wingdings" pitchFamily="2" charset="2"/>
              <a:buChar char="q"/>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lvl="5" indent="-285750">
              <a:buFont typeface="Wingdings" pitchFamily="2" charset="2"/>
              <a:buChar char="q"/>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CTE tracks students into middle skills segregating these graduates from more economic opportunity and mobility because of limited transfer to the BA</a:t>
            </a:r>
          </a:p>
          <a:p>
            <a:pPr marL="285750" lvl="5" indent="-285750">
              <a:buFont typeface="Wingdings" pitchFamily="2" charset="2"/>
              <a:buChar char="q"/>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lvl="5" indent="-285750">
              <a:buFont typeface="Wingdings" pitchFamily="2" charset="2"/>
              <a:buChar char="q"/>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CTE obtains better outcomes for concentrators </a:t>
            </a:r>
          </a:p>
        </p:txBody>
      </p:sp>
    </p:spTree>
    <p:extLst>
      <p:ext uri="{BB962C8B-B14F-4D97-AF65-F5344CB8AC3E}">
        <p14:creationId xmlns:p14="http://schemas.microsoft.com/office/powerpoint/2010/main" val="5925095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F8D2E-C1C5-578C-896A-FF329BF9F3F8}"/>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89AE52C-4DD2-EAC1-32E6-956999A9796C}"/>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20</a:t>
            </a:fld>
            <a:endParaRPr lang="en-US" dirty="0">
              <a:solidFill>
                <a:schemeClr val="bg1"/>
              </a:solidFill>
            </a:endParaRPr>
          </a:p>
        </p:txBody>
      </p:sp>
      <p:sp>
        <p:nvSpPr>
          <p:cNvPr id="4" name="Text Placeholder 2">
            <a:extLst>
              <a:ext uri="{FF2B5EF4-FFF2-40B4-BE49-F238E27FC236}">
                <a16:creationId xmlns:a16="http://schemas.microsoft.com/office/drawing/2014/main" id="{9A93D3C4-6B6B-07CD-7497-0C24B41BB6C2}"/>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sp>
        <p:nvSpPr>
          <p:cNvPr id="5" name="TextBox 4">
            <a:extLst>
              <a:ext uri="{FF2B5EF4-FFF2-40B4-BE49-F238E27FC236}">
                <a16:creationId xmlns:a16="http://schemas.microsoft.com/office/drawing/2014/main" id="{A546B4BC-E2DE-3C66-3CB3-616D2EE07782}"/>
              </a:ext>
            </a:extLst>
          </p:cNvPr>
          <p:cNvSpPr txBox="1"/>
          <p:nvPr/>
        </p:nvSpPr>
        <p:spPr>
          <a:xfrm>
            <a:off x="224146" y="721936"/>
            <a:ext cx="8157854" cy="5262979"/>
          </a:xfrm>
          <a:prstGeom prst="rect">
            <a:avLst/>
          </a:prstGeom>
          <a:noFill/>
        </p:spPr>
        <p:txBody>
          <a:bodyPr wrap="square">
            <a:spAutoFit/>
          </a:bodyPr>
          <a:lstStyle/>
          <a:p>
            <a:r>
              <a:rPr lang="en-US" dirty="0"/>
              <a:t>We need:</a:t>
            </a:r>
          </a:p>
          <a:p>
            <a:endParaRPr lang="en-US" dirty="0"/>
          </a:p>
          <a:p>
            <a:pPr marL="285750" indent="-285750">
              <a:buFont typeface="Arial" panose="020B0604020202020204" pitchFamily="34" charset="0"/>
              <a:buChar char="•"/>
            </a:pPr>
            <a:r>
              <a:rPr lang="en-US" dirty="0"/>
              <a:t>Clear and effective transfer policy and guidance linking HS-2 year -4 year</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We need honest assessment of economic opportunity in the middle skills space.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President Biden’s Proclamation about middle skills jobs paying 130k Plus, doesn’t help anything - only 3.2% of middle skills jobs are 130k+ (BA+ are 17.1%)</a:t>
            </a:r>
          </a:p>
          <a:p>
            <a:endParaRPr lang="en-US" dirty="0"/>
          </a:p>
          <a:p>
            <a:pPr marL="285750" indent="-285750">
              <a:buFont typeface="Arial" panose="020B0604020202020204" pitchFamily="34" charset="0"/>
              <a:buChar char="•"/>
            </a:pPr>
            <a:r>
              <a:rPr lang="en-US" dirty="0"/>
              <a:t>The middle skills space will be fairly stable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We need more fully articulated ‘career pathways’ that work</a:t>
            </a:r>
          </a:p>
          <a:p>
            <a:pPr marL="285750" indent="-285750">
              <a:buFont typeface="Arial" panose="020B0604020202020204" pitchFamily="34" charset="0"/>
              <a:buChar char="•"/>
            </a:pPr>
            <a:endParaRPr lang="en-US" dirty="0"/>
          </a:p>
          <a:p>
            <a:br>
              <a:rPr lang="en-US" dirty="0">
                <a:effectLst/>
                <a:latin typeface="Helvetica" pitchFamily="2" charset="0"/>
              </a:rPr>
            </a:br>
            <a:endParaRPr lang="en-US" dirty="0">
              <a:effectLst/>
              <a:latin typeface="Helvetica" pitchFamily="2" charset="0"/>
            </a:endParaRPr>
          </a:p>
          <a:p>
            <a:r>
              <a:rPr lang="en-US" dirty="0">
                <a:effectLst/>
                <a:latin typeface="Helvetica" pitchFamily="2" charset="0"/>
              </a:rPr>
              <a:t>“ </a:t>
            </a:r>
            <a:r>
              <a:rPr lang="en-US" b="1" dirty="0">
                <a:effectLst/>
                <a:latin typeface="Helvetica" pitchFamily="2" charset="0"/>
              </a:rPr>
              <a:t>[C}</a:t>
            </a:r>
            <a:r>
              <a:rPr lang="en-US" b="1" dirty="0" err="1">
                <a:effectLst/>
                <a:latin typeface="Helvetica" pitchFamily="2" charset="0"/>
              </a:rPr>
              <a:t>areer</a:t>
            </a:r>
            <a:r>
              <a:rPr lang="en-US" b="1" dirty="0">
                <a:effectLst/>
                <a:latin typeface="Helvetica" pitchFamily="2" charset="0"/>
              </a:rPr>
              <a:t> pathways programming and resources are often focused on the initial steps of a career pathway, which typically lead to entry-level jobs, often with low wages. Little is understood about how programs can support career advancement to fulfill the promise of career pathways that lead to jobs that provide a stable career and family-sustaining wages. ”</a:t>
            </a:r>
          </a:p>
          <a:p>
            <a:endParaRPr lang="en-US" b="1" dirty="0">
              <a:latin typeface="Helvetica" pitchFamily="2" charset="0"/>
            </a:endParaRPr>
          </a:p>
          <a:p>
            <a:r>
              <a:rPr lang="en-US" b="1" i="1" dirty="0" err="1">
                <a:latin typeface="Helvetica" pitchFamily="2" charset="0"/>
              </a:rPr>
              <a:t>Fullfilling</a:t>
            </a:r>
            <a:r>
              <a:rPr lang="en-US" b="1" i="1" dirty="0">
                <a:latin typeface="Helvetica" pitchFamily="2" charset="0"/>
              </a:rPr>
              <a:t> the Promise of Career Pathways</a:t>
            </a:r>
            <a:r>
              <a:rPr lang="en-US" b="1" dirty="0">
                <a:latin typeface="Helvetica" pitchFamily="2" charset="0"/>
              </a:rPr>
              <a:t>, </a:t>
            </a:r>
            <a:r>
              <a:rPr lang="en-US" b="1" dirty="0" err="1">
                <a:latin typeface="Helvetica" pitchFamily="2" charset="0"/>
              </a:rPr>
              <a:t>Eyster</a:t>
            </a:r>
            <a:r>
              <a:rPr lang="en-US" b="1" dirty="0">
                <a:latin typeface="Helvetica" pitchFamily="2" charset="0"/>
              </a:rPr>
              <a:t> and </a:t>
            </a:r>
            <a:r>
              <a:rPr lang="en-US" b="1" dirty="0" err="1">
                <a:latin typeface="Helvetica" pitchFamily="2" charset="0"/>
              </a:rPr>
              <a:t>Gebrekristos</a:t>
            </a:r>
            <a:r>
              <a:rPr lang="en-US" b="1" dirty="0">
                <a:latin typeface="Helvetica" pitchFamily="2" charset="0"/>
              </a:rPr>
              <a:t>, OCT 2018 – Urban ( echoed in recent ABT meta eval)</a:t>
            </a:r>
          </a:p>
          <a:p>
            <a:endParaRPr lang="en-US" b="1" i="1" dirty="0">
              <a:effectLst/>
              <a:latin typeface="Helvetica" pitchFamily="2" charset="0"/>
            </a:endParaRPr>
          </a:p>
          <a:p>
            <a:r>
              <a:rPr lang="en-US" dirty="0">
                <a:effectLst/>
                <a:latin typeface="Helvetica" pitchFamily="2" charset="0"/>
              </a:rPr>
              <a:t>Lastly, alignment.</a:t>
            </a:r>
          </a:p>
        </p:txBody>
      </p:sp>
    </p:spTree>
    <p:extLst>
      <p:ext uri="{BB962C8B-B14F-4D97-AF65-F5344CB8AC3E}">
        <p14:creationId xmlns:p14="http://schemas.microsoft.com/office/powerpoint/2010/main" val="19087331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E0022FB-CDF1-4773-BC04-8D56888A9A47}"/>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21</a:t>
            </a:fld>
            <a:endParaRPr lang="en-US" dirty="0">
              <a:solidFill>
                <a:schemeClr val="bg1"/>
              </a:solidFill>
            </a:endParaRPr>
          </a:p>
        </p:txBody>
      </p:sp>
      <p:sp>
        <p:nvSpPr>
          <p:cNvPr id="4" name="Text Placeholder 2">
            <a:extLst>
              <a:ext uri="{FF2B5EF4-FFF2-40B4-BE49-F238E27FC236}">
                <a16:creationId xmlns:a16="http://schemas.microsoft.com/office/drawing/2014/main" id="{FCA8BA7C-1FE4-47E6-8553-C425D89ADA7A}"/>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sp>
        <p:nvSpPr>
          <p:cNvPr id="6" name="TextBox 5">
            <a:extLst>
              <a:ext uri="{FF2B5EF4-FFF2-40B4-BE49-F238E27FC236}">
                <a16:creationId xmlns:a16="http://schemas.microsoft.com/office/drawing/2014/main" id="{D1012F18-3633-9A2E-FF95-411AA1F1EC8F}"/>
              </a:ext>
            </a:extLst>
          </p:cNvPr>
          <p:cNvSpPr txBox="1"/>
          <p:nvPr/>
        </p:nvSpPr>
        <p:spPr>
          <a:xfrm>
            <a:off x="381000" y="685800"/>
            <a:ext cx="6498431" cy="4401205"/>
          </a:xfrm>
          <a:prstGeom prst="rect">
            <a:avLst/>
          </a:prstGeom>
          <a:noFill/>
        </p:spPr>
        <p:txBody>
          <a:bodyPr wrap="square">
            <a:spAutoFit/>
          </a:bodyPr>
          <a:lstStyle/>
          <a:p>
            <a:pPr marL="0" marR="0" algn="l">
              <a:spcBef>
                <a:spcPts val="0"/>
              </a:spcBef>
              <a:spcAft>
                <a:spcPts val="0"/>
              </a:spcAft>
            </a:pPr>
            <a:r>
              <a:rPr lang="en-US" sz="4000" b="0" i="0" dirty="0">
                <a:solidFill>
                  <a:srgbClr val="222222"/>
                </a:solidFill>
                <a:effectLst/>
                <a:highlight>
                  <a:srgbClr val="FFFFFF"/>
                </a:highlight>
                <a:latin typeface="Calibri" panose="020F0502020204030204" pitchFamily="34" charset="0"/>
              </a:rPr>
              <a:t>Using Labor Market Data to Align programs to demand.</a:t>
            </a:r>
          </a:p>
          <a:p>
            <a:pPr marL="0" marR="0" algn="l">
              <a:spcBef>
                <a:spcPts val="0"/>
              </a:spcBef>
              <a:spcAft>
                <a:spcPts val="0"/>
              </a:spcAft>
            </a:pPr>
            <a:endParaRPr lang="en-US" sz="4000" dirty="0">
              <a:solidFill>
                <a:srgbClr val="222222"/>
              </a:solidFill>
              <a:highlight>
                <a:srgbClr val="FFFFFF"/>
              </a:highlight>
              <a:latin typeface="Calibri" panose="020F0502020204030204" pitchFamily="34" charset="0"/>
            </a:endParaRPr>
          </a:p>
          <a:p>
            <a:pPr marL="0" marR="0" algn="l">
              <a:spcBef>
                <a:spcPts val="0"/>
              </a:spcBef>
              <a:spcAft>
                <a:spcPts val="0"/>
              </a:spcAft>
            </a:pPr>
            <a:r>
              <a:rPr lang="en-US" sz="4000" b="0" i="0" dirty="0">
                <a:solidFill>
                  <a:srgbClr val="222222"/>
                </a:solidFill>
                <a:effectLst/>
                <a:highlight>
                  <a:srgbClr val="FFFFFF"/>
                </a:highlight>
                <a:latin typeface="Calibri" panose="020F0502020204030204" pitchFamily="34" charset="0"/>
              </a:rPr>
              <a:t>Improve data systems</a:t>
            </a:r>
          </a:p>
          <a:p>
            <a:pPr marL="0" marR="0" algn="l">
              <a:spcBef>
                <a:spcPts val="0"/>
              </a:spcBef>
              <a:spcAft>
                <a:spcPts val="0"/>
              </a:spcAft>
            </a:pPr>
            <a:endParaRPr lang="en-US" sz="4000" dirty="0">
              <a:solidFill>
                <a:srgbClr val="222222"/>
              </a:solidFill>
              <a:highlight>
                <a:srgbClr val="FFFFFF"/>
              </a:highlight>
              <a:latin typeface="Calibri" panose="020F0502020204030204" pitchFamily="34" charset="0"/>
            </a:endParaRPr>
          </a:p>
          <a:p>
            <a:pPr marL="0" marR="0" algn="l">
              <a:spcBef>
                <a:spcPts val="0"/>
              </a:spcBef>
              <a:spcAft>
                <a:spcPts val="0"/>
              </a:spcAft>
            </a:pPr>
            <a:r>
              <a:rPr lang="en-US" sz="4000" b="0" i="0" dirty="0">
                <a:solidFill>
                  <a:srgbClr val="222222"/>
                </a:solidFill>
                <a:effectLst/>
                <a:highlight>
                  <a:srgbClr val="FFFFFF"/>
                </a:highlight>
                <a:latin typeface="Calibri" panose="020F0502020204030204" pitchFamily="34" charset="0"/>
              </a:rPr>
              <a:t>Invest in robust </a:t>
            </a:r>
            <a:r>
              <a:rPr lang="en-US" sz="4000" b="0" i="0" dirty="0" err="1">
                <a:solidFill>
                  <a:srgbClr val="222222"/>
                </a:solidFill>
                <a:effectLst/>
                <a:highlight>
                  <a:srgbClr val="FFFFFF"/>
                </a:highlight>
                <a:latin typeface="Calibri" panose="020F0502020204030204" pitchFamily="34" charset="0"/>
              </a:rPr>
              <a:t>evalution</a:t>
            </a:r>
            <a:r>
              <a:rPr lang="en-US" sz="4000" b="0" i="0" dirty="0">
                <a:solidFill>
                  <a:srgbClr val="222222"/>
                </a:solidFill>
                <a:effectLst/>
                <a:highlight>
                  <a:srgbClr val="FFFFFF"/>
                </a:highlight>
                <a:latin typeface="Calibri" panose="020F0502020204030204" pitchFamily="34" charset="0"/>
              </a:rPr>
              <a:t> of career </a:t>
            </a:r>
            <a:r>
              <a:rPr lang="en-US" sz="4000" b="0" i="0" dirty="0" err="1">
                <a:solidFill>
                  <a:srgbClr val="222222"/>
                </a:solidFill>
                <a:effectLst/>
                <a:highlight>
                  <a:srgbClr val="FFFFFF"/>
                </a:highlight>
                <a:latin typeface="Calibri" panose="020F0502020204030204" pitchFamily="34" charset="0"/>
              </a:rPr>
              <a:t>mobilty</a:t>
            </a:r>
            <a:endParaRPr lang="en-US" sz="4000" b="0" i="0" dirty="0">
              <a:solidFill>
                <a:srgbClr val="222222"/>
              </a:solidFill>
              <a:effectLst/>
              <a:highlight>
                <a:srgbClr val="FFFFFF"/>
              </a:highlight>
              <a:latin typeface="Calibri" panose="020F0502020204030204" pitchFamily="34" charset="0"/>
            </a:endParaRPr>
          </a:p>
        </p:txBody>
      </p:sp>
    </p:spTree>
    <p:extLst>
      <p:ext uri="{BB962C8B-B14F-4D97-AF65-F5344CB8AC3E}">
        <p14:creationId xmlns:p14="http://schemas.microsoft.com/office/powerpoint/2010/main" val="3894875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E0022FB-CDF1-4773-BC04-8D56888A9A47}"/>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22</a:t>
            </a:fld>
            <a:endParaRPr lang="en-US" dirty="0">
              <a:solidFill>
                <a:schemeClr val="bg1"/>
              </a:solidFill>
            </a:endParaRPr>
          </a:p>
        </p:txBody>
      </p:sp>
      <p:sp>
        <p:nvSpPr>
          <p:cNvPr id="4" name="Text Placeholder 2">
            <a:extLst>
              <a:ext uri="{FF2B5EF4-FFF2-40B4-BE49-F238E27FC236}">
                <a16:creationId xmlns:a16="http://schemas.microsoft.com/office/drawing/2014/main" id="{FCA8BA7C-1FE4-47E6-8553-C425D89ADA7A}"/>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pic>
        <p:nvPicPr>
          <p:cNvPr id="5" name="Picture 4">
            <a:extLst>
              <a:ext uri="{FF2B5EF4-FFF2-40B4-BE49-F238E27FC236}">
                <a16:creationId xmlns:a16="http://schemas.microsoft.com/office/drawing/2014/main" id="{8447EA0A-C3A6-0649-1C67-B1498E50B04E}"/>
              </a:ext>
            </a:extLst>
          </p:cNvPr>
          <p:cNvPicPr>
            <a:picLocks noChangeAspect="1"/>
          </p:cNvPicPr>
          <p:nvPr/>
        </p:nvPicPr>
        <p:blipFill>
          <a:blip r:embed="rId2"/>
          <a:stretch>
            <a:fillRect/>
          </a:stretch>
        </p:blipFill>
        <p:spPr>
          <a:xfrm>
            <a:off x="228221" y="228600"/>
            <a:ext cx="8306179" cy="5715000"/>
          </a:xfrm>
          <a:prstGeom prst="rect">
            <a:avLst/>
          </a:prstGeom>
        </p:spPr>
      </p:pic>
    </p:spTree>
    <p:extLst>
      <p:ext uri="{BB962C8B-B14F-4D97-AF65-F5344CB8AC3E}">
        <p14:creationId xmlns:p14="http://schemas.microsoft.com/office/powerpoint/2010/main" val="19738642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E0022FB-CDF1-4773-BC04-8D56888A9A47}"/>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23</a:t>
            </a:fld>
            <a:endParaRPr lang="en-US" dirty="0">
              <a:solidFill>
                <a:schemeClr val="bg1"/>
              </a:solidFill>
            </a:endParaRPr>
          </a:p>
        </p:txBody>
      </p:sp>
      <p:sp>
        <p:nvSpPr>
          <p:cNvPr id="4" name="Text Placeholder 2">
            <a:extLst>
              <a:ext uri="{FF2B5EF4-FFF2-40B4-BE49-F238E27FC236}">
                <a16:creationId xmlns:a16="http://schemas.microsoft.com/office/drawing/2014/main" id="{FCA8BA7C-1FE4-47E6-8553-C425D89ADA7A}"/>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pic>
        <p:nvPicPr>
          <p:cNvPr id="6" name="Picture 5">
            <a:extLst>
              <a:ext uri="{FF2B5EF4-FFF2-40B4-BE49-F238E27FC236}">
                <a16:creationId xmlns:a16="http://schemas.microsoft.com/office/drawing/2014/main" id="{BC940243-D53F-4CE0-4B4E-31798EADB67D}"/>
              </a:ext>
            </a:extLst>
          </p:cNvPr>
          <p:cNvPicPr>
            <a:picLocks noChangeAspect="1"/>
          </p:cNvPicPr>
          <p:nvPr/>
        </p:nvPicPr>
        <p:blipFill>
          <a:blip r:embed="rId2"/>
          <a:stretch>
            <a:fillRect/>
          </a:stretch>
        </p:blipFill>
        <p:spPr>
          <a:xfrm>
            <a:off x="435238" y="609600"/>
            <a:ext cx="7870562" cy="5181600"/>
          </a:xfrm>
          <a:prstGeom prst="rect">
            <a:avLst/>
          </a:prstGeom>
        </p:spPr>
      </p:pic>
    </p:spTree>
    <p:extLst>
      <p:ext uri="{BB962C8B-B14F-4D97-AF65-F5344CB8AC3E}">
        <p14:creationId xmlns:p14="http://schemas.microsoft.com/office/powerpoint/2010/main" val="39533260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E0022FB-CDF1-4773-BC04-8D56888A9A47}"/>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24</a:t>
            </a:fld>
            <a:endParaRPr lang="en-US" dirty="0">
              <a:solidFill>
                <a:schemeClr val="bg1"/>
              </a:solidFill>
            </a:endParaRPr>
          </a:p>
        </p:txBody>
      </p:sp>
      <p:sp>
        <p:nvSpPr>
          <p:cNvPr id="4" name="Text Placeholder 2">
            <a:extLst>
              <a:ext uri="{FF2B5EF4-FFF2-40B4-BE49-F238E27FC236}">
                <a16:creationId xmlns:a16="http://schemas.microsoft.com/office/drawing/2014/main" id="{FCA8BA7C-1FE4-47E6-8553-C425D89ADA7A}"/>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sp>
        <p:nvSpPr>
          <p:cNvPr id="6" name="TextBox 5">
            <a:extLst>
              <a:ext uri="{FF2B5EF4-FFF2-40B4-BE49-F238E27FC236}">
                <a16:creationId xmlns:a16="http://schemas.microsoft.com/office/drawing/2014/main" id="{D1012F18-3633-9A2E-FF95-411AA1F1EC8F}"/>
              </a:ext>
            </a:extLst>
          </p:cNvPr>
          <p:cNvSpPr txBox="1"/>
          <p:nvPr/>
        </p:nvSpPr>
        <p:spPr>
          <a:xfrm>
            <a:off x="381000" y="685800"/>
            <a:ext cx="6498431" cy="707886"/>
          </a:xfrm>
          <a:prstGeom prst="rect">
            <a:avLst/>
          </a:prstGeom>
          <a:noFill/>
        </p:spPr>
        <p:txBody>
          <a:bodyPr wrap="square">
            <a:spAutoFit/>
          </a:bodyPr>
          <a:lstStyle/>
          <a:p>
            <a:pPr marL="0" marR="0" algn="l">
              <a:spcBef>
                <a:spcPts val="0"/>
              </a:spcBef>
              <a:spcAft>
                <a:spcPts val="0"/>
              </a:spcAft>
            </a:pPr>
            <a:r>
              <a:rPr lang="en-US" sz="4000" b="0" i="0" dirty="0">
                <a:solidFill>
                  <a:srgbClr val="222222"/>
                </a:solidFill>
                <a:effectLst/>
                <a:highlight>
                  <a:srgbClr val="FFFFFF"/>
                </a:highlight>
                <a:latin typeface="Calibri" panose="020F0502020204030204" pitchFamily="34" charset="0"/>
              </a:rPr>
              <a:t>Trends and implementation</a:t>
            </a:r>
          </a:p>
        </p:txBody>
      </p:sp>
    </p:spTree>
    <p:extLst>
      <p:ext uri="{BB962C8B-B14F-4D97-AF65-F5344CB8AC3E}">
        <p14:creationId xmlns:p14="http://schemas.microsoft.com/office/powerpoint/2010/main" val="2543352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E0022FB-CDF1-4773-BC04-8D56888A9A47}"/>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25</a:t>
            </a:fld>
            <a:endParaRPr lang="en-US" dirty="0">
              <a:solidFill>
                <a:schemeClr val="bg1"/>
              </a:solidFill>
            </a:endParaRPr>
          </a:p>
        </p:txBody>
      </p:sp>
      <p:sp>
        <p:nvSpPr>
          <p:cNvPr id="4" name="Text Placeholder 2">
            <a:extLst>
              <a:ext uri="{FF2B5EF4-FFF2-40B4-BE49-F238E27FC236}">
                <a16:creationId xmlns:a16="http://schemas.microsoft.com/office/drawing/2014/main" id="{FCA8BA7C-1FE4-47E6-8553-C425D89ADA7A}"/>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1400" b="0" i="0" dirty="0">
                <a:solidFill>
                  <a:srgbClr val="333D42"/>
                </a:solidFill>
                <a:effectLst/>
                <a:highlight>
                  <a:srgbClr val="FFFFFF"/>
                </a:highlight>
                <a:latin typeface="-apple-system"/>
              </a:rPr>
              <a:t>Three important national trends </a:t>
            </a:r>
            <a:r>
              <a:rPr lang="en-US" sz="1400" dirty="0">
                <a:solidFill>
                  <a:srgbClr val="333D42"/>
                </a:solidFill>
                <a:highlight>
                  <a:srgbClr val="FFFFFF"/>
                </a:highlight>
                <a:latin typeface="-apple-system"/>
              </a:rPr>
              <a:t>:</a:t>
            </a:r>
          </a:p>
          <a:p>
            <a:pPr marL="0" indent="0" algn="l">
              <a:buNone/>
            </a:pPr>
            <a:endParaRPr lang="en-US" sz="1400" b="0" i="0" dirty="0">
              <a:solidFill>
                <a:srgbClr val="333D42"/>
              </a:solidFill>
              <a:effectLst/>
              <a:highlight>
                <a:srgbClr val="FFFFFF"/>
              </a:highlight>
              <a:latin typeface="-apple-system"/>
            </a:endParaRPr>
          </a:p>
          <a:p>
            <a:pPr marL="0" indent="0" algn="l">
              <a:buNone/>
            </a:pPr>
            <a:r>
              <a:rPr lang="en-US" sz="1400" b="1" i="0" dirty="0">
                <a:solidFill>
                  <a:srgbClr val="333D42"/>
                </a:solidFill>
                <a:effectLst/>
                <a:highlight>
                  <a:srgbClr val="FFFFFF"/>
                </a:highlight>
                <a:latin typeface="-apple-system"/>
              </a:rPr>
              <a:t>Skills based hiring </a:t>
            </a:r>
            <a:r>
              <a:rPr lang="en-US" sz="1400" b="0" i="0" dirty="0">
                <a:solidFill>
                  <a:srgbClr val="333D42"/>
                </a:solidFill>
                <a:effectLst/>
                <a:highlight>
                  <a:srgbClr val="FFFFFF"/>
                </a:highlight>
                <a:latin typeface="-apple-system"/>
              </a:rPr>
              <a:t>– education and training  builds skills and are not empty signals. The complexities of the global economy and upskilling demand more- skills based hiring should be seen as the demand for clear alignment between education and training and jobs.</a:t>
            </a:r>
          </a:p>
          <a:p>
            <a:pPr marL="0" indent="0" algn="l">
              <a:buNone/>
            </a:pPr>
            <a:endParaRPr lang="en-US" sz="1400" dirty="0">
              <a:solidFill>
                <a:srgbClr val="333D42"/>
              </a:solidFill>
              <a:highlight>
                <a:srgbClr val="FFFFFF"/>
              </a:highlight>
              <a:latin typeface="-apple-system"/>
            </a:endParaRPr>
          </a:p>
          <a:p>
            <a:pPr marL="0" indent="0" algn="l">
              <a:buNone/>
            </a:pPr>
            <a:r>
              <a:rPr lang="en-US" sz="1400" b="1" dirty="0">
                <a:solidFill>
                  <a:srgbClr val="333D42"/>
                </a:solidFill>
                <a:highlight>
                  <a:srgbClr val="FFFFFF"/>
                </a:highlight>
                <a:latin typeface="-apple-system"/>
              </a:rPr>
              <a:t>College isn’t worth it – </a:t>
            </a:r>
            <a:r>
              <a:rPr lang="en-US" sz="1400" dirty="0">
                <a:solidFill>
                  <a:srgbClr val="333D42"/>
                </a:solidFill>
                <a:highlight>
                  <a:srgbClr val="FFFFFF"/>
                </a:highlight>
                <a:latin typeface="-apple-system"/>
              </a:rPr>
              <a:t>we should always ask if we are getting our monies worth, but a blanket statement that all education past high school is a bad bet is as wrong minded as saying that college is a panacea. NO, the answer is in the middle, as we will discuss – better alignment is needed.</a:t>
            </a:r>
          </a:p>
          <a:p>
            <a:pPr marL="0" indent="0" algn="l">
              <a:buNone/>
            </a:pPr>
            <a:endParaRPr lang="en-US" sz="1400" dirty="0">
              <a:solidFill>
                <a:srgbClr val="333D42"/>
              </a:solidFill>
              <a:highlight>
                <a:srgbClr val="FFFFFF"/>
              </a:highlight>
              <a:latin typeface="-apple-system"/>
            </a:endParaRPr>
          </a:p>
          <a:p>
            <a:pPr marL="0" indent="0" algn="l">
              <a:buNone/>
            </a:pPr>
            <a:r>
              <a:rPr lang="en-US" sz="1400" b="1" dirty="0">
                <a:solidFill>
                  <a:srgbClr val="333D42"/>
                </a:solidFill>
                <a:highlight>
                  <a:srgbClr val="FFFFFF"/>
                </a:highlight>
                <a:latin typeface="-apple-system"/>
              </a:rPr>
              <a:t>Workforce Pell –</a:t>
            </a:r>
            <a:r>
              <a:rPr lang="en-US" sz="1400" dirty="0">
                <a:solidFill>
                  <a:srgbClr val="333D42"/>
                </a:solidFill>
                <a:highlight>
                  <a:srgbClr val="FFFFFF"/>
                </a:highlight>
                <a:latin typeface="-apple-system"/>
              </a:rPr>
              <a:t>promises to legitimize training – but we need double down on </a:t>
            </a:r>
            <a:r>
              <a:rPr lang="en-US" sz="1400" dirty="0" err="1">
                <a:solidFill>
                  <a:srgbClr val="333D42"/>
                </a:solidFill>
                <a:highlight>
                  <a:srgbClr val="FFFFFF"/>
                </a:highlight>
                <a:latin typeface="-apple-system"/>
              </a:rPr>
              <a:t>accountablity</a:t>
            </a:r>
            <a:endParaRPr lang="en-US" sz="1400" b="1" dirty="0">
              <a:solidFill>
                <a:srgbClr val="333D42"/>
              </a:solidFill>
              <a:highlight>
                <a:srgbClr val="FFFFFF"/>
              </a:highlight>
              <a:latin typeface="-apple-system"/>
            </a:endParaRPr>
          </a:p>
          <a:p>
            <a:pPr marL="0" indent="0" algn="l">
              <a:buNone/>
            </a:pPr>
            <a:endParaRPr lang="en-US" sz="1400" b="1" dirty="0">
              <a:solidFill>
                <a:srgbClr val="333D42"/>
              </a:solidFill>
              <a:highlight>
                <a:srgbClr val="FFFFFF"/>
              </a:highlight>
              <a:latin typeface="-apple-system"/>
            </a:endParaRPr>
          </a:p>
          <a:p>
            <a:pPr marL="0" indent="0" algn="l">
              <a:buNone/>
            </a:pPr>
            <a:r>
              <a:rPr lang="en-US" sz="1400" b="1" dirty="0">
                <a:solidFill>
                  <a:srgbClr val="333D42"/>
                </a:solidFill>
                <a:highlight>
                  <a:srgbClr val="FFFFFF"/>
                </a:highlight>
                <a:latin typeface="-apple-system"/>
              </a:rPr>
              <a:t>Alignment can help address these issues</a:t>
            </a:r>
          </a:p>
        </p:txBody>
      </p:sp>
    </p:spTree>
    <p:extLst>
      <p:ext uri="{BB962C8B-B14F-4D97-AF65-F5344CB8AC3E}">
        <p14:creationId xmlns:p14="http://schemas.microsoft.com/office/powerpoint/2010/main" val="41348795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476FE-2766-4B48-9DB5-2ACDDD1C75ED}"/>
              </a:ext>
            </a:extLst>
          </p:cNvPr>
          <p:cNvSpPr>
            <a:spLocks noGrp="1"/>
          </p:cNvSpPr>
          <p:nvPr>
            <p:ph type="title"/>
          </p:nvPr>
        </p:nvSpPr>
        <p:spPr>
          <a:xfrm>
            <a:off x="304800" y="97020"/>
            <a:ext cx="8534400" cy="1143000"/>
          </a:xfrm>
        </p:spPr>
        <p:txBody>
          <a:bodyPr>
            <a:normAutofit/>
          </a:bodyPr>
          <a:lstStyle/>
          <a:p>
            <a:r>
              <a:rPr lang="en-US" sz="2800" dirty="0"/>
              <a:t>What is the issue with some college, no degree and why we need to sort this out</a:t>
            </a:r>
            <a:endParaRPr lang="en-US" sz="3000" dirty="0"/>
          </a:p>
        </p:txBody>
      </p:sp>
      <p:sp>
        <p:nvSpPr>
          <p:cNvPr id="3" name="Slide Number Placeholder 2">
            <a:extLst>
              <a:ext uri="{FF2B5EF4-FFF2-40B4-BE49-F238E27FC236}">
                <a16:creationId xmlns:a16="http://schemas.microsoft.com/office/drawing/2014/main" id="{2E0022FB-CDF1-4773-BC04-8D56888A9A47}"/>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26</a:t>
            </a:fld>
            <a:endParaRPr lang="en-US" dirty="0">
              <a:solidFill>
                <a:schemeClr val="bg1"/>
              </a:solidFill>
            </a:endParaRPr>
          </a:p>
        </p:txBody>
      </p:sp>
      <p:sp>
        <p:nvSpPr>
          <p:cNvPr id="4" name="TextBox 3">
            <a:extLst>
              <a:ext uri="{FF2B5EF4-FFF2-40B4-BE49-F238E27FC236}">
                <a16:creationId xmlns:a16="http://schemas.microsoft.com/office/drawing/2014/main" id="{E6115D29-AB51-9A19-D434-3108286678D4}"/>
              </a:ext>
            </a:extLst>
          </p:cNvPr>
          <p:cNvSpPr txBox="1"/>
          <p:nvPr/>
        </p:nvSpPr>
        <p:spPr>
          <a:xfrm>
            <a:off x="304800" y="1254307"/>
            <a:ext cx="8666499" cy="5262979"/>
          </a:xfrm>
          <a:prstGeom prst="rect">
            <a:avLst/>
          </a:prstGeom>
          <a:noFill/>
        </p:spPr>
        <p:txBody>
          <a:bodyPr wrap="square" rtlCol="0">
            <a:spAutoFit/>
          </a:bodyPr>
          <a:lstStyle/>
          <a:p>
            <a:r>
              <a:rPr lang="en-US" dirty="0"/>
              <a:t>Dumping ground for everything that we didn’t think was important yesterday, and sure wish we had a handle on now. Much of which happens in, or is adjacent to the community college (nationally)</a:t>
            </a:r>
          </a:p>
          <a:p>
            <a:endParaRPr lang="en-US" dirty="0"/>
          </a:p>
          <a:p>
            <a:r>
              <a:rPr lang="en-US" dirty="0"/>
              <a:t>This includes:</a:t>
            </a:r>
          </a:p>
          <a:p>
            <a:endParaRPr lang="en-US" dirty="0"/>
          </a:p>
          <a:p>
            <a:pPr marL="285750" indent="-285750">
              <a:buFont typeface="Arial" panose="020B0604020202020204" pitchFamily="34" charset="0"/>
              <a:buChar char="•"/>
            </a:pPr>
            <a:r>
              <a:rPr lang="en-US" dirty="0"/>
              <a:t>Non-credit</a:t>
            </a:r>
          </a:p>
          <a:p>
            <a:pPr marL="285750" indent="-285750">
              <a:buFont typeface="Arial" panose="020B0604020202020204" pitchFamily="34" charset="0"/>
              <a:buChar char="•"/>
            </a:pPr>
            <a:r>
              <a:rPr lang="en-US" dirty="0"/>
              <a:t>Training</a:t>
            </a:r>
          </a:p>
          <a:p>
            <a:pPr marL="285750" indent="-285750">
              <a:buFont typeface="Arial" panose="020B0604020202020204" pitchFamily="34" charset="0"/>
              <a:buChar char="•"/>
            </a:pPr>
            <a:r>
              <a:rPr lang="en-US" dirty="0"/>
              <a:t>Apprenticeship</a:t>
            </a:r>
          </a:p>
          <a:p>
            <a:pPr marL="285750" indent="-285750">
              <a:buFont typeface="Arial" panose="020B0604020202020204" pitchFamily="34" charset="0"/>
              <a:buChar char="•"/>
            </a:pPr>
            <a:r>
              <a:rPr lang="en-US" dirty="0"/>
              <a:t>Certifications</a:t>
            </a:r>
          </a:p>
          <a:p>
            <a:pPr marL="285750" indent="-285750">
              <a:buFont typeface="Arial" panose="020B0604020202020204" pitchFamily="34" charset="0"/>
              <a:buChar char="•"/>
            </a:pPr>
            <a:r>
              <a:rPr lang="en-US" dirty="0"/>
              <a:t>Work-based learning</a:t>
            </a:r>
          </a:p>
          <a:p>
            <a:pPr marL="285750" indent="-285750">
              <a:buFont typeface="Arial" panose="020B0604020202020204" pitchFamily="34" charset="0"/>
              <a:buChar char="•"/>
            </a:pPr>
            <a:r>
              <a:rPr lang="en-US" dirty="0"/>
              <a:t>Formal customized employer-provided training</a:t>
            </a:r>
          </a:p>
          <a:p>
            <a:pPr marL="285750" indent="-285750">
              <a:buFont typeface="Arial" panose="020B0604020202020204" pitchFamily="34" charset="0"/>
              <a:buChar char="•"/>
            </a:pPr>
            <a:r>
              <a:rPr lang="en-US" dirty="0"/>
              <a:t>OJT </a:t>
            </a:r>
          </a:p>
          <a:p>
            <a:pPr marL="285750" indent="-285750">
              <a:buFont typeface="Arial" panose="020B0604020202020204" pitchFamily="34" charset="0"/>
              <a:buChar char="•"/>
            </a:pPr>
            <a:endParaRPr lang="en-US" dirty="0"/>
          </a:p>
          <a:p>
            <a:r>
              <a:rPr lang="en-US" dirty="0"/>
              <a:t>The lack of these data hold us back from:</a:t>
            </a:r>
          </a:p>
          <a:p>
            <a:endParaRPr lang="en-US" dirty="0"/>
          </a:p>
          <a:p>
            <a:pPr marL="285750" indent="-285750">
              <a:buFont typeface="Arial" panose="020B0604020202020204" pitchFamily="34" charset="0"/>
              <a:buChar char="•"/>
            </a:pPr>
            <a:r>
              <a:rPr lang="en-US" dirty="0"/>
              <a:t>Separating the wheat from the chaff (+/- ROI)</a:t>
            </a:r>
          </a:p>
          <a:p>
            <a:pPr marL="285750" indent="-285750">
              <a:buFont typeface="Arial" panose="020B0604020202020204" pitchFamily="34" charset="0"/>
              <a:buChar char="•"/>
            </a:pPr>
            <a:r>
              <a:rPr lang="en-US" dirty="0"/>
              <a:t>Understanding non-linear human capital development</a:t>
            </a:r>
          </a:p>
          <a:p>
            <a:pPr marL="285750" indent="-285750">
              <a:buFont typeface="Arial" panose="020B0604020202020204" pitchFamily="34" charset="0"/>
              <a:buChar char="•"/>
            </a:pPr>
            <a:r>
              <a:rPr lang="en-US" dirty="0"/>
              <a:t>Measuring full-impact of human capital investments</a:t>
            </a:r>
          </a:p>
          <a:p>
            <a:pPr marL="285750" indent="-285750">
              <a:buFont typeface="Arial" panose="020B0604020202020204" pitchFamily="34" charset="0"/>
              <a:buChar char="•"/>
            </a:pPr>
            <a:r>
              <a:rPr lang="en-US" dirty="0"/>
              <a:t>(note also: occupation on wage record data)</a:t>
            </a:r>
          </a:p>
          <a:p>
            <a:pPr marL="285750" indent="-285750">
              <a:buFont typeface="Arial" panose="020B0604020202020204" pitchFamily="34" charset="0"/>
              <a:buChar char="•"/>
            </a:pPr>
            <a:r>
              <a:rPr lang="en-US" dirty="0"/>
              <a:t>Skill-building</a:t>
            </a:r>
          </a:p>
          <a:p>
            <a:pPr marL="285750" indent="-285750">
              <a:buFont typeface="Arial" panose="020B0604020202020204" pitchFamily="34" charset="0"/>
              <a:buChar char="•"/>
            </a:pPr>
            <a:r>
              <a:rPr lang="en-US" dirty="0"/>
              <a:t>Skills-based hiring (in part)</a:t>
            </a:r>
          </a:p>
          <a:p>
            <a:endParaRPr lang="en-US" dirty="0"/>
          </a:p>
          <a:p>
            <a:r>
              <a:rPr lang="en-US" dirty="0"/>
              <a:t>Roughly 50% of some college, no degree brings a significant wage premium</a:t>
            </a:r>
          </a:p>
          <a:p>
            <a:endParaRPr lang="en-US" dirty="0"/>
          </a:p>
        </p:txBody>
      </p:sp>
    </p:spTree>
    <p:extLst>
      <p:ext uri="{BB962C8B-B14F-4D97-AF65-F5344CB8AC3E}">
        <p14:creationId xmlns:p14="http://schemas.microsoft.com/office/powerpoint/2010/main" val="34242259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476FE-2766-4B48-9DB5-2ACDDD1C75ED}"/>
              </a:ext>
            </a:extLst>
          </p:cNvPr>
          <p:cNvSpPr>
            <a:spLocks noGrp="1"/>
          </p:cNvSpPr>
          <p:nvPr>
            <p:ph type="title"/>
          </p:nvPr>
        </p:nvSpPr>
        <p:spPr>
          <a:xfrm>
            <a:off x="304800" y="97020"/>
            <a:ext cx="8534400" cy="1143000"/>
          </a:xfrm>
        </p:spPr>
        <p:txBody>
          <a:bodyPr>
            <a:normAutofit/>
          </a:bodyPr>
          <a:lstStyle/>
          <a:p>
            <a:r>
              <a:rPr lang="en-US" sz="2800" dirty="0"/>
              <a:t>Smell test versus the t-test</a:t>
            </a:r>
            <a:endParaRPr lang="en-US" sz="3000" dirty="0"/>
          </a:p>
        </p:txBody>
      </p:sp>
      <p:sp>
        <p:nvSpPr>
          <p:cNvPr id="3" name="Slide Number Placeholder 2">
            <a:extLst>
              <a:ext uri="{FF2B5EF4-FFF2-40B4-BE49-F238E27FC236}">
                <a16:creationId xmlns:a16="http://schemas.microsoft.com/office/drawing/2014/main" id="{2E0022FB-CDF1-4773-BC04-8D56888A9A47}"/>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27</a:t>
            </a:fld>
            <a:endParaRPr lang="en-US" dirty="0">
              <a:solidFill>
                <a:schemeClr val="bg1"/>
              </a:solidFill>
            </a:endParaRPr>
          </a:p>
        </p:txBody>
      </p:sp>
      <p:sp>
        <p:nvSpPr>
          <p:cNvPr id="4" name="TextBox 3">
            <a:extLst>
              <a:ext uri="{FF2B5EF4-FFF2-40B4-BE49-F238E27FC236}">
                <a16:creationId xmlns:a16="http://schemas.microsoft.com/office/drawing/2014/main" id="{E6115D29-AB51-9A19-D434-3108286678D4}"/>
              </a:ext>
            </a:extLst>
          </p:cNvPr>
          <p:cNvSpPr txBox="1"/>
          <p:nvPr/>
        </p:nvSpPr>
        <p:spPr>
          <a:xfrm>
            <a:off x="304800" y="2057400"/>
            <a:ext cx="8666499" cy="3108543"/>
          </a:xfrm>
          <a:prstGeom prst="rect">
            <a:avLst/>
          </a:prstGeom>
          <a:noFill/>
        </p:spPr>
        <p:txBody>
          <a:bodyPr wrap="square" rtlCol="0">
            <a:spAutoFit/>
          </a:bodyPr>
          <a:lstStyle/>
          <a:p>
            <a:r>
              <a:rPr lang="en-US" dirty="0"/>
              <a:t>Data should inform our decisions – not dictate our decisions</a:t>
            </a:r>
          </a:p>
          <a:p>
            <a:endParaRPr lang="en-US" dirty="0"/>
          </a:p>
          <a:p>
            <a:r>
              <a:rPr lang="en-US" dirty="0"/>
              <a:t>Qualitative data is critical – numbers do not exist in a vacuum- context is critical</a:t>
            </a:r>
          </a:p>
          <a:p>
            <a:endParaRPr lang="en-US" dirty="0"/>
          </a:p>
          <a:p>
            <a:r>
              <a:rPr lang="en-US" dirty="0"/>
              <a:t>Employer partnerships are important for multiple reasons:</a:t>
            </a:r>
          </a:p>
          <a:p>
            <a:endParaRPr lang="en-US" dirty="0"/>
          </a:p>
          <a:p>
            <a:pPr marL="285750" indent="-285750">
              <a:buFont typeface="Arial" panose="020B0604020202020204" pitchFamily="34" charset="0"/>
              <a:buChar char="•"/>
            </a:pPr>
            <a:r>
              <a:rPr lang="en-US" dirty="0"/>
              <a:t>Stakeholder engagement and buy-in ensures good ideas become real actions</a:t>
            </a:r>
          </a:p>
          <a:p>
            <a:pPr marL="285750" indent="-285750">
              <a:buFont typeface="Arial" panose="020B0604020202020204" pitchFamily="34" charset="0"/>
              <a:buChar char="•"/>
            </a:pPr>
            <a:r>
              <a:rPr lang="en-US" dirty="0"/>
              <a:t>Employers have information that is needed to better inform what curricula should target</a:t>
            </a:r>
          </a:p>
          <a:p>
            <a:pPr marL="285750" indent="-285750">
              <a:buFont typeface="Arial" panose="020B0604020202020204" pitchFamily="34" charset="0"/>
              <a:buChar char="•"/>
            </a:pPr>
            <a:r>
              <a:rPr lang="en-US" dirty="0"/>
              <a:t>Employers need to be in the long game- currently skills shortage discussions are often about spot-market issues that the community college can’t easily pivot to invest in</a:t>
            </a:r>
          </a:p>
          <a:p>
            <a:endParaRPr lang="en-US" dirty="0"/>
          </a:p>
          <a:p>
            <a:r>
              <a:rPr lang="en-US" dirty="0"/>
              <a:t>On the other hand (”just give me a one-handed economist” –Harry Truman),  Quantitative data provides long and deep view and should really inform discussions and tool development while always being put to the smell test.</a:t>
            </a:r>
          </a:p>
        </p:txBody>
      </p:sp>
    </p:spTree>
    <p:extLst>
      <p:ext uri="{BB962C8B-B14F-4D97-AF65-F5344CB8AC3E}">
        <p14:creationId xmlns:p14="http://schemas.microsoft.com/office/powerpoint/2010/main" val="34322798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476FE-2766-4B48-9DB5-2ACDDD1C75ED}"/>
              </a:ext>
            </a:extLst>
          </p:cNvPr>
          <p:cNvSpPr>
            <a:spLocks noGrp="1"/>
          </p:cNvSpPr>
          <p:nvPr>
            <p:ph type="title"/>
          </p:nvPr>
        </p:nvSpPr>
        <p:spPr>
          <a:xfrm>
            <a:off x="304800" y="97020"/>
            <a:ext cx="8534400" cy="1143000"/>
          </a:xfrm>
        </p:spPr>
        <p:txBody>
          <a:bodyPr>
            <a:normAutofit/>
          </a:bodyPr>
          <a:lstStyle/>
          <a:p>
            <a:r>
              <a:rPr lang="en-US" sz="2800" dirty="0"/>
              <a:t>Forward investments</a:t>
            </a:r>
            <a:endParaRPr lang="en-US" sz="3000" dirty="0"/>
          </a:p>
        </p:txBody>
      </p:sp>
      <p:sp>
        <p:nvSpPr>
          <p:cNvPr id="3" name="Slide Number Placeholder 2">
            <a:extLst>
              <a:ext uri="{FF2B5EF4-FFF2-40B4-BE49-F238E27FC236}">
                <a16:creationId xmlns:a16="http://schemas.microsoft.com/office/drawing/2014/main" id="{2E0022FB-CDF1-4773-BC04-8D56888A9A47}"/>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28</a:t>
            </a:fld>
            <a:endParaRPr lang="en-US" dirty="0">
              <a:solidFill>
                <a:schemeClr val="bg1"/>
              </a:solidFill>
            </a:endParaRPr>
          </a:p>
        </p:txBody>
      </p:sp>
      <p:sp>
        <p:nvSpPr>
          <p:cNvPr id="4" name="TextBox 3">
            <a:extLst>
              <a:ext uri="{FF2B5EF4-FFF2-40B4-BE49-F238E27FC236}">
                <a16:creationId xmlns:a16="http://schemas.microsoft.com/office/drawing/2014/main" id="{E6115D29-AB51-9A19-D434-3108286678D4}"/>
              </a:ext>
            </a:extLst>
          </p:cNvPr>
          <p:cNvSpPr txBox="1"/>
          <p:nvPr/>
        </p:nvSpPr>
        <p:spPr>
          <a:xfrm>
            <a:off x="172701" y="1143000"/>
            <a:ext cx="8666499" cy="5047536"/>
          </a:xfrm>
          <a:prstGeom prst="rect">
            <a:avLst/>
          </a:prstGeom>
          <a:noFill/>
        </p:spPr>
        <p:txBody>
          <a:bodyPr wrap="square" rtlCol="0">
            <a:spAutoFit/>
          </a:bodyPr>
          <a:lstStyle/>
          <a:p>
            <a:r>
              <a:rPr lang="en-US" dirty="0"/>
              <a:t>We need to continually aim to modernize our data systems but be wary of bells and whistles.</a:t>
            </a:r>
          </a:p>
          <a:p>
            <a:endParaRPr lang="en-US" dirty="0"/>
          </a:p>
          <a:p>
            <a:r>
              <a:rPr lang="en-US" dirty="0"/>
              <a:t>Data systems should:</a:t>
            </a:r>
          </a:p>
          <a:p>
            <a:endParaRPr lang="en-US" dirty="0"/>
          </a:p>
          <a:p>
            <a:pPr marL="285750" indent="-285750">
              <a:buFont typeface="Arial" panose="020B0604020202020204" pitchFamily="34" charset="0"/>
              <a:buChar char="•"/>
            </a:pPr>
            <a:r>
              <a:rPr lang="en-US" dirty="0"/>
              <a:t>Provide ways to align our education investments with projected education demand. CEW is working on this, but ultimately it needs work with your ground level data in conjunction with informed stakeholder involvement.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Provide skills information to better align curricula with workplace needs while not over-investing in just technical skills because this overinvestment lowers flexibility in the face of local and global change ( converging).</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Include occupation as this is critical to evaluating education and training investments.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Engage employers to provide data that will improve the ability of education and training to react to labor market needs and changes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Provide evidence whether, how, and what human capital investments are sound. Data systems need a strong business argument so all the state’s stakeholder buy in to this long-term investment.</a:t>
            </a:r>
          </a:p>
          <a:p>
            <a:pPr marL="285750" indent="-285750">
              <a:buFont typeface="Arial" panose="020B0604020202020204" pitchFamily="34" charset="0"/>
              <a:buChar char="•"/>
            </a:pPr>
            <a:endParaRPr lang="en-US" dirty="0"/>
          </a:p>
          <a:p>
            <a:endParaRPr lang="en-US" dirty="0"/>
          </a:p>
          <a:p>
            <a:endParaRPr lang="en-US" dirty="0"/>
          </a:p>
          <a:p>
            <a:endParaRPr lang="en-US" dirty="0"/>
          </a:p>
        </p:txBody>
      </p:sp>
    </p:spTree>
    <p:extLst>
      <p:ext uri="{BB962C8B-B14F-4D97-AF65-F5344CB8AC3E}">
        <p14:creationId xmlns:p14="http://schemas.microsoft.com/office/powerpoint/2010/main" val="32519204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699138F-9EE4-43A4-A9C3-C391B912CE46}"/>
              </a:ext>
            </a:extLst>
          </p:cNvPr>
          <p:cNvSpPr>
            <a:spLocks noGrp="1"/>
          </p:cNvSpPr>
          <p:nvPr>
            <p:ph idx="1"/>
          </p:nvPr>
        </p:nvSpPr>
        <p:spPr>
          <a:xfrm>
            <a:off x="457200" y="1752600"/>
            <a:ext cx="8229600" cy="1828800"/>
          </a:xfrm>
        </p:spPr>
        <p:txBody>
          <a:bodyPr/>
          <a:lstStyle/>
          <a:p>
            <a:r>
              <a:rPr lang="en-US" dirty="0"/>
              <a:t>Feel free to reach out with questions and suggestions.</a:t>
            </a:r>
          </a:p>
          <a:p>
            <a:r>
              <a:rPr lang="en-US" dirty="0"/>
              <a:t>Js787@Georgetown.edu</a:t>
            </a:r>
          </a:p>
        </p:txBody>
      </p:sp>
      <p:cxnSp>
        <p:nvCxnSpPr>
          <p:cNvPr id="7" name="Straight Connector 6"/>
          <p:cNvCxnSpPr/>
          <p:nvPr/>
        </p:nvCxnSpPr>
        <p:spPr>
          <a:xfrm>
            <a:off x="381000" y="1219200"/>
            <a:ext cx="7848600" cy="0"/>
          </a:xfrm>
          <a:prstGeom prst="line">
            <a:avLst/>
          </a:prstGeom>
          <a:ln w="38100" cmpd="sng">
            <a:solidFill>
              <a:schemeClr val="accent2"/>
            </a:solidFill>
          </a:ln>
          <a:effectLst/>
        </p:spPr>
        <p:style>
          <a:lnRef idx="2">
            <a:schemeClr val="accent1"/>
          </a:lnRef>
          <a:fillRef idx="0">
            <a:schemeClr val="accent1"/>
          </a:fillRef>
          <a:effectRef idx="1">
            <a:schemeClr val="accent1"/>
          </a:effectRef>
          <a:fontRef idx="minor">
            <a:schemeClr val="tx1"/>
          </a:fontRef>
        </p:style>
      </p:cxnSp>
      <p:sp>
        <p:nvSpPr>
          <p:cNvPr id="5" name="Title 4">
            <a:extLst>
              <a:ext uri="{FF2B5EF4-FFF2-40B4-BE49-F238E27FC236}">
                <a16:creationId xmlns:a16="http://schemas.microsoft.com/office/drawing/2014/main" id="{14077D1D-8142-4671-B308-DA9261223629}"/>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1161309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E0022FB-CDF1-4773-BC04-8D56888A9A47}"/>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3</a:t>
            </a:fld>
            <a:endParaRPr lang="en-US" dirty="0">
              <a:solidFill>
                <a:schemeClr val="bg1"/>
              </a:solidFill>
            </a:endParaRPr>
          </a:p>
        </p:txBody>
      </p:sp>
      <p:sp>
        <p:nvSpPr>
          <p:cNvPr id="4" name="Text Placeholder 2">
            <a:extLst>
              <a:ext uri="{FF2B5EF4-FFF2-40B4-BE49-F238E27FC236}">
                <a16:creationId xmlns:a16="http://schemas.microsoft.com/office/drawing/2014/main" id="{FCA8BA7C-1FE4-47E6-8553-C425D89ADA7A}"/>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sp>
        <p:nvSpPr>
          <p:cNvPr id="6" name="TextBox 5">
            <a:extLst>
              <a:ext uri="{FF2B5EF4-FFF2-40B4-BE49-F238E27FC236}">
                <a16:creationId xmlns:a16="http://schemas.microsoft.com/office/drawing/2014/main" id="{D1012F18-3633-9A2E-FF95-411AA1F1EC8F}"/>
              </a:ext>
            </a:extLst>
          </p:cNvPr>
          <p:cNvSpPr txBox="1"/>
          <p:nvPr/>
        </p:nvSpPr>
        <p:spPr>
          <a:xfrm>
            <a:off x="381000" y="685800"/>
            <a:ext cx="6498431" cy="4616648"/>
          </a:xfrm>
          <a:prstGeom prst="rect">
            <a:avLst/>
          </a:prstGeom>
          <a:noFill/>
        </p:spPr>
        <p:txBody>
          <a:bodyPr wrap="square">
            <a:spAutoFit/>
          </a:bodyPr>
          <a:lstStyle/>
          <a:p>
            <a:pPr marL="0" marR="0" algn="ctr">
              <a:spcBef>
                <a:spcPts val="0"/>
              </a:spcBef>
              <a:spcAft>
                <a:spcPts val="0"/>
              </a:spcAft>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The challenges before CTE</a:t>
            </a:r>
          </a:p>
          <a:p>
            <a:pPr marL="0"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marL="285750" marR="0" indent="-285750">
              <a:spcBef>
                <a:spcPts val="0"/>
              </a:spcBef>
              <a:spcAft>
                <a:spcPts val="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Training is not seen as equal to education </a:t>
            </a:r>
          </a:p>
          <a:p>
            <a:pPr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marL="285750" marR="0" indent="-285750">
              <a:spcBef>
                <a:spcPts val="0"/>
              </a:spcBef>
              <a:spcAft>
                <a:spcPts val="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CTE is discredited while the nation wants it to step up as evidenced by the calls for skills-based hiring, the specter of skills shortages, and the concern college isn’t worth it.</a:t>
            </a:r>
          </a:p>
          <a:p>
            <a:pPr marR="0">
              <a:spcBef>
                <a:spcPts val="0"/>
              </a:spcBef>
              <a:spcAft>
                <a:spcPts val="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p>
          <a:p>
            <a:pPr marL="285750" marR="0" indent="-285750">
              <a:spcBef>
                <a:spcPts val="0"/>
              </a:spcBef>
              <a:spcAft>
                <a:spcPts val="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CTE and </a:t>
            </a:r>
            <a:r>
              <a:rPr lang="en-US" sz="1800" kern="100" dirty="0">
                <a:latin typeface="Calibri" panose="020F0502020204030204" pitchFamily="34" charset="0"/>
                <a:ea typeface="Calibri" panose="020F0502020204030204" pitchFamily="34" charset="0"/>
                <a:cs typeface="Times New Roman" panose="02020603050405020304" pitchFamily="18" charset="0"/>
              </a:rPr>
              <a:t>CTE </a:t>
            </a:r>
            <a:r>
              <a:rPr lang="en-US" sz="1800" kern="100" dirty="0" err="1">
                <a:latin typeface="Calibri" panose="020F0502020204030204" pitchFamily="34" charset="0"/>
                <a:ea typeface="Calibri" panose="020F0502020204030204" pitchFamily="34" charset="0"/>
                <a:cs typeface="Times New Roman" panose="02020603050405020304" pitchFamily="18" charset="0"/>
              </a:rPr>
              <a:t>practioners</a:t>
            </a:r>
            <a:r>
              <a:rPr lang="en-US" sz="1800" kern="100" dirty="0">
                <a:latin typeface="Calibri" panose="020F0502020204030204" pitchFamily="34" charset="0"/>
                <a:ea typeface="Calibri" panose="020F0502020204030204" pitchFamily="34" charset="0"/>
                <a:cs typeface="Times New Roman" panose="02020603050405020304" pitchFamily="18" charset="0"/>
              </a:rPr>
              <a:t> deserve a call out. </a:t>
            </a:r>
          </a:p>
          <a:p>
            <a:pPr marL="285750" marR="0" indent="-285750">
              <a:spcBef>
                <a:spcPts val="0"/>
              </a:spcBef>
              <a:spcAft>
                <a:spcPts val="0"/>
              </a:spcAft>
              <a:buFont typeface="Arial" panose="020B0604020202020204" pitchFamily="34" charset="0"/>
              <a:buChar char="•"/>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 have seen more innovative approaches to teaching, and workforce preparation, in the community colleges than in the four-year institutions – in part because community colleges are more likely to embrace their workforce development role.</a:t>
            </a:r>
          </a:p>
          <a:p>
            <a:pPr marR="0">
              <a:spcBef>
                <a:spcPts val="0"/>
              </a:spcBef>
              <a:spcAft>
                <a:spcPts val="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spcBef>
                <a:spcPts val="0"/>
              </a:spcBef>
              <a:spcAft>
                <a:spcPts val="0"/>
              </a:spcAft>
              <a:buFont typeface="Arial" panose="020B0604020202020204" pitchFamily="34" charset="0"/>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Yet, major inequities are correlated with community colleges.</a:t>
            </a:r>
          </a:p>
        </p:txBody>
      </p:sp>
    </p:spTree>
    <p:extLst>
      <p:ext uri="{BB962C8B-B14F-4D97-AF65-F5344CB8AC3E}">
        <p14:creationId xmlns:p14="http://schemas.microsoft.com/office/powerpoint/2010/main" val="2315382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E0022FB-CDF1-4773-BC04-8D56888A9A47}"/>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4</a:t>
            </a:fld>
            <a:endParaRPr lang="en-US" dirty="0">
              <a:solidFill>
                <a:schemeClr val="bg1"/>
              </a:solidFill>
            </a:endParaRPr>
          </a:p>
        </p:txBody>
      </p:sp>
      <p:sp>
        <p:nvSpPr>
          <p:cNvPr id="4" name="Text Placeholder 2">
            <a:extLst>
              <a:ext uri="{FF2B5EF4-FFF2-40B4-BE49-F238E27FC236}">
                <a16:creationId xmlns:a16="http://schemas.microsoft.com/office/drawing/2014/main" id="{FCA8BA7C-1FE4-47E6-8553-C425D89ADA7A}"/>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graphicFrame>
        <p:nvGraphicFramePr>
          <p:cNvPr id="5" name="Table 4">
            <a:extLst>
              <a:ext uri="{FF2B5EF4-FFF2-40B4-BE49-F238E27FC236}">
                <a16:creationId xmlns:a16="http://schemas.microsoft.com/office/drawing/2014/main" id="{5F6824B0-F652-7AA1-E6E8-23DDEC3BE1B1}"/>
              </a:ext>
            </a:extLst>
          </p:cNvPr>
          <p:cNvGraphicFramePr>
            <a:graphicFrameLocks noGrp="1"/>
          </p:cNvGraphicFramePr>
          <p:nvPr>
            <p:extLst>
              <p:ext uri="{D42A27DB-BD31-4B8C-83A1-F6EECF244321}">
                <p14:modId xmlns:p14="http://schemas.microsoft.com/office/powerpoint/2010/main" val="1066023109"/>
              </p:ext>
            </p:extLst>
          </p:nvPr>
        </p:nvGraphicFramePr>
        <p:xfrm>
          <a:off x="105911" y="685800"/>
          <a:ext cx="9004751" cy="5105400"/>
        </p:xfrm>
        <a:graphic>
          <a:graphicData uri="http://schemas.openxmlformats.org/drawingml/2006/table">
            <a:tbl>
              <a:tblPr>
                <a:tableStyleId>{5C22544A-7EE6-4342-B048-85BDC9FD1C3A}</a:tableStyleId>
              </a:tblPr>
              <a:tblGrid>
                <a:gridCol w="1447800">
                  <a:extLst>
                    <a:ext uri="{9D8B030D-6E8A-4147-A177-3AD203B41FA5}">
                      <a16:colId xmlns:a16="http://schemas.microsoft.com/office/drawing/2014/main" val="1709088579"/>
                    </a:ext>
                  </a:extLst>
                </a:gridCol>
                <a:gridCol w="1733096">
                  <a:extLst>
                    <a:ext uri="{9D8B030D-6E8A-4147-A177-3AD203B41FA5}">
                      <a16:colId xmlns:a16="http://schemas.microsoft.com/office/drawing/2014/main" val="348463668"/>
                    </a:ext>
                  </a:extLst>
                </a:gridCol>
                <a:gridCol w="1164771">
                  <a:extLst>
                    <a:ext uri="{9D8B030D-6E8A-4147-A177-3AD203B41FA5}">
                      <a16:colId xmlns:a16="http://schemas.microsoft.com/office/drawing/2014/main" val="2361242147"/>
                    </a:ext>
                  </a:extLst>
                </a:gridCol>
                <a:gridCol w="1164771">
                  <a:extLst>
                    <a:ext uri="{9D8B030D-6E8A-4147-A177-3AD203B41FA5}">
                      <a16:colId xmlns:a16="http://schemas.microsoft.com/office/drawing/2014/main" val="279958008"/>
                    </a:ext>
                  </a:extLst>
                </a:gridCol>
                <a:gridCol w="1164771">
                  <a:extLst>
                    <a:ext uri="{9D8B030D-6E8A-4147-A177-3AD203B41FA5}">
                      <a16:colId xmlns:a16="http://schemas.microsoft.com/office/drawing/2014/main" val="1488090801"/>
                    </a:ext>
                  </a:extLst>
                </a:gridCol>
                <a:gridCol w="1164771">
                  <a:extLst>
                    <a:ext uri="{9D8B030D-6E8A-4147-A177-3AD203B41FA5}">
                      <a16:colId xmlns:a16="http://schemas.microsoft.com/office/drawing/2014/main" val="2451991151"/>
                    </a:ext>
                  </a:extLst>
                </a:gridCol>
                <a:gridCol w="1164771">
                  <a:extLst>
                    <a:ext uri="{9D8B030D-6E8A-4147-A177-3AD203B41FA5}">
                      <a16:colId xmlns:a16="http://schemas.microsoft.com/office/drawing/2014/main" val="3064850437"/>
                    </a:ext>
                  </a:extLst>
                </a:gridCol>
              </a:tblGrid>
              <a:tr h="1323075">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2000" u="none" strike="noStrike" dirty="0">
                          <a:effectLst/>
                        </a:rPr>
                        <a:t>2-year (2019 cohort 150% time)</a:t>
                      </a:r>
                      <a:endParaRPr lang="en-US" sz="2000" b="0" i="0" u="none" strike="noStrike" dirty="0">
                        <a:solidFill>
                          <a:srgbClr val="000000"/>
                        </a:solidFill>
                        <a:effectLst/>
                        <a:latin typeface="Calibri" panose="020F0502020204030204" pitchFamily="34" charset="0"/>
                      </a:endParaRPr>
                    </a:p>
                    <a:p>
                      <a:pPr algn="ctr" fontAlgn="b"/>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dirty="0">
                          <a:effectLst/>
                        </a:rPr>
                        <a:t>4-year 2016 cohort (6 year)</a:t>
                      </a:r>
                      <a:endParaRPr lang="en-US" sz="20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2000" u="none" strike="noStrike" dirty="0">
                          <a:effectLst/>
                        </a:rPr>
                        <a:t> </a:t>
                      </a:r>
                      <a:endParaRPr lang="en-US" sz="20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2000" u="none" strike="noStrike" dirty="0">
                          <a:effectLst/>
                        </a:rPr>
                        <a:t>Non CTE</a:t>
                      </a:r>
                      <a:endParaRPr lang="en-US" sz="2000" b="0" i="0" u="none" strike="noStrike" dirty="0">
                        <a:solidFill>
                          <a:srgbClr val="000000"/>
                        </a:solidFill>
                        <a:effectLst/>
                        <a:latin typeface="Calibri" panose="020F0502020204030204" pitchFamily="34" charset="0"/>
                      </a:endParaRPr>
                    </a:p>
                  </a:txBody>
                  <a:tcPr marL="9525" marR="9525" marT="9525" marB="0" anchor="b">
                    <a:lnL w="12700" cmpd="sng">
                      <a:noFill/>
                    </a:lnL>
                  </a:tcPr>
                </a:tc>
                <a:tc>
                  <a:txBody>
                    <a:bodyPr/>
                    <a:lstStyle/>
                    <a:p>
                      <a:pPr algn="ctr" fontAlgn="b"/>
                      <a:r>
                        <a:rPr lang="en-US" sz="2000" u="none" strike="noStrike" dirty="0">
                          <a:effectLst/>
                        </a:rPr>
                        <a:t>2 credit</a:t>
                      </a:r>
                      <a:endParaRPr lang="en-US"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dirty="0">
                          <a:effectLst/>
                        </a:rPr>
                        <a:t>3 credit</a:t>
                      </a:r>
                      <a:endParaRPr lang="en-US"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54855274"/>
                  </a:ext>
                </a:extLst>
              </a:tr>
              <a:tr h="491850">
                <a:tc>
                  <a:txBody>
                    <a:bodyPr/>
                    <a:lstStyle/>
                    <a:p>
                      <a:pPr algn="l" fontAlgn="b"/>
                      <a:r>
                        <a:rPr lang="en-US" sz="1100" u="none" strike="noStrike">
                          <a:effectLst/>
                        </a:rPr>
                        <a:t>all</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dirty="0">
                          <a:effectLst/>
                        </a:rPr>
                        <a:t>34%</a:t>
                      </a:r>
                      <a:endParaRPr lang="en-US"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65</a:t>
                      </a:r>
                      <a:endParaRPr lang="en-US" sz="20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2000" u="none" strike="noStrike" dirty="0">
                          <a:effectLst/>
                        </a:rPr>
                        <a:t>any </a:t>
                      </a:r>
                      <a:r>
                        <a:rPr lang="en-US" sz="2000" u="none" strike="noStrike" dirty="0" err="1">
                          <a:effectLst/>
                        </a:rPr>
                        <a:t>pse</a:t>
                      </a:r>
                      <a:endParaRPr lang="en-US" sz="20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2000" u="none" strike="noStrike">
                          <a:effectLst/>
                        </a:rPr>
                        <a:t>69</a:t>
                      </a:r>
                      <a:endParaRPr lang="en-US" sz="2000" b="0" i="0" u="none" strike="noStrike">
                        <a:solidFill>
                          <a:srgbClr val="000000"/>
                        </a:solidFill>
                        <a:effectLst/>
                        <a:latin typeface="Calibri" panose="020F0502020204030204" pitchFamily="34" charset="0"/>
                      </a:endParaRPr>
                    </a:p>
                  </a:txBody>
                  <a:tcPr marL="9525" marR="9525" marT="9525" marB="0" anchor="b">
                    <a:lnL w="12700" cmpd="sng">
                      <a:noFill/>
                    </a:lnL>
                  </a:tcPr>
                </a:tc>
                <a:tc>
                  <a:txBody>
                    <a:bodyPr/>
                    <a:lstStyle/>
                    <a:p>
                      <a:pPr algn="ctr" fontAlgn="b"/>
                      <a:r>
                        <a:rPr lang="en-US" sz="2000" u="none" strike="noStrike">
                          <a:effectLst/>
                        </a:rPr>
                        <a:t>68</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dirty="0">
                          <a:effectLst/>
                        </a:rPr>
                        <a:t>66</a:t>
                      </a:r>
                      <a:endParaRPr lang="en-US"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96996898"/>
                  </a:ext>
                </a:extLst>
              </a:tr>
              <a:tr h="491850">
                <a:tc>
                  <a:txBody>
                    <a:bodyPr/>
                    <a:lstStyle/>
                    <a:p>
                      <a:pPr algn="l" fontAlgn="b"/>
                      <a:r>
                        <a:rPr lang="en-US" sz="1100" u="none" strike="noStrike">
                          <a:effectLst/>
                        </a:rPr>
                        <a:t>W</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dirty="0">
                          <a:effectLst/>
                        </a:rPr>
                        <a:t>38%</a:t>
                      </a:r>
                      <a:endParaRPr lang="en-US"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dirty="0">
                          <a:effectLst/>
                        </a:rPr>
                        <a:t>68</a:t>
                      </a:r>
                      <a:endParaRPr lang="en-US" sz="20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2000" u="none" strike="noStrike" dirty="0">
                          <a:effectLst/>
                        </a:rPr>
                        <a:t>cert/AA</a:t>
                      </a:r>
                      <a:endParaRPr lang="en-US" sz="20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2000" u="none" strike="noStrike">
                          <a:effectLst/>
                        </a:rPr>
                        <a:t>15</a:t>
                      </a:r>
                      <a:endParaRPr lang="en-US" sz="2000" b="0" i="0" u="none" strike="noStrike">
                        <a:solidFill>
                          <a:srgbClr val="000000"/>
                        </a:solidFill>
                        <a:effectLst/>
                        <a:latin typeface="Calibri" panose="020F0502020204030204" pitchFamily="34" charset="0"/>
                      </a:endParaRPr>
                    </a:p>
                  </a:txBody>
                  <a:tcPr marL="9525" marR="9525" marT="9525" marB="0" anchor="b">
                    <a:lnL w="12700" cmpd="sng">
                      <a:noFill/>
                    </a:lnL>
                  </a:tcPr>
                </a:tc>
                <a:tc>
                  <a:txBody>
                    <a:bodyPr/>
                    <a:lstStyle/>
                    <a:p>
                      <a:pPr algn="ctr" fontAlgn="b"/>
                      <a:r>
                        <a:rPr lang="en-US" sz="2000" u="none" strike="noStrike">
                          <a:effectLst/>
                        </a:rPr>
                        <a:t>20</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dirty="0">
                          <a:effectLst/>
                        </a:rPr>
                        <a:t>24</a:t>
                      </a:r>
                      <a:endParaRPr lang="en-US"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8659381"/>
                  </a:ext>
                </a:extLst>
              </a:tr>
              <a:tr h="491850">
                <a:tc>
                  <a:txBody>
                    <a:bodyPr/>
                    <a:lstStyle/>
                    <a:p>
                      <a:pPr algn="l" fontAlgn="b"/>
                      <a:r>
                        <a:rPr lang="en-US" sz="1100" u="none" strike="noStrike">
                          <a:effectLst/>
                        </a:rPr>
                        <a:t>B</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25%</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dirty="0">
                          <a:effectLst/>
                        </a:rPr>
                        <a:t>46</a:t>
                      </a:r>
                      <a:endParaRPr lang="en-US" sz="2000" b="0" i="0" u="none" strike="noStrike" dirty="0">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2000" u="none" strike="noStrike" dirty="0">
                          <a:effectLst/>
                        </a:rPr>
                        <a:t>BA</a:t>
                      </a:r>
                      <a:endParaRPr lang="en-US" sz="20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2000" u="none" strike="noStrike">
                          <a:effectLst/>
                        </a:rPr>
                        <a:t>54</a:t>
                      </a:r>
                      <a:endParaRPr lang="en-US" sz="2000" b="0" i="0" u="none" strike="noStrike">
                        <a:solidFill>
                          <a:srgbClr val="000000"/>
                        </a:solidFill>
                        <a:effectLst/>
                        <a:latin typeface="Calibri" panose="020F0502020204030204" pitchFamily="34" charset="0"/>
                      </a:endParaRPr>
                    </a:p>
                  </a:txBody>
                  <a:tcPr marL="9525" marR="9525" marT="9525" marB="0" anchor="b">
                    <a:lnL w="12700" cmpd="sng">
                      <a:noFill/>
                    </a:lnL>
                  </a:tcPr>
                </a:tc>
                <a:tc>
                  <a:txBody>
                    <a:bodyPr/>
                    <a:lstStyle/>
                    <a:p>
                      <a:pPr algn="ctr" fontAlgn="b"/>
                      <a:r>
                        <a:rPr lang="en-US" sz="2000" u="none" strike="noStrike">
                          <a:effectLst/>
                        </a:rPr>
                        <a:t>48</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dirty="0">
                          <a:effectLst/>
                        </a:rPr>
                        <a:t>42</a:t>
                      </a:r>
                      <a:endParaRPr lang="en-US"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7011903"/>
                  </a:ext>
                </a:extLst>
              </a:tr>
              <a:tr h="491850">
                <a:tc>
                  <a:txBody>
                    <a:bodyPr/>
                    <a:lstStyle/>
                    <a:p>
                      <a:pPr algn="l" fontAlgn="b"/>
                      <a:r>
                        <a:rPr lang="en-US" sz="1100" u="none" strike="noStrike">
                          <a:effectLst/>
                        </a:rPr>
                        <a:t>H</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31%</a:t>
                      </a:r>
                      <a:endParaRPr lang="en-US" sz="20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a:effectLst/>
                        </a:rPr>
                        <a:t>59</a:t>
                      </a:r>
                      <a:endParaRPr lang="en-US" sz="2000" b="0" i="0" u="none" strike="noStrike">
                        <a:solidFill>
                          <a:srgbClr val="000000"/>
                        </a:solidFill>
                        <a:effectLst/>
                        <a:latin typeface="Calibri" panose="020F0502020204030204" pitchFamily="34" charset="0"/>
                      </a:endParaRPr>
                    </a:p>
                  </a:txBody>
                  <a:tcPr marL="9525" marR="9525" marT="9525" marB="0" anchor="b">
                    <a:lnR w="12700" cap="flat" cmpd="sng" algn="ctr">
                      <a:solidFill>
                        <a:schemeClr val="tx1"/>
                      </a:solidFill>
                      <a:prstDash val="solid"/>
                      <a:round/>
                      <a:headEnd type="none" w="med" len="med"/>
                      <a:tailEnd type="none" w="med" len="med"/>
                    </a:lnR>
                  </a:tcPr>
                </a:tc>
                <a:tc>
                  <a:txBody>
                    <a:bodyPr/>
                    <a:lstStyle/>
                    <a:p>
                      <a:pPr algn="ctr" fontAlgn="b"/>
                      <a:r>
                        <a:rPr lang="en-US" sz="2000" u="none" strike="noStrike" dirty="0">
                          <a:effectLst/>
                        </a:rPr>
                        <a:t>no known </a:t>
                      </a:r>
                      <a:endParaRPr lang="en-US" sz="20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fontAlgn="b"/>
                      <a:r>
                        <a:rPr lang="en-US" sz="2000" u="none" strike="noStrike" dirty="0">
                          <a:effectLst/>
                        </a:rPr>
                        <a:t>32</a:t>
                      </a:r>
                      <a:endParaRPr lang="en-US" sz="2000" b="0" i="0" u="none" strike="noStrike" dirty="0">
                        <a:solidFill>
                          <a:srgbClr val="000000"/>
                        </a:solidFill>
                        <a:effectLst/>
                        <a:latin typeface="Calibri" panose="020F0502020204030204" pitchFamily="34" charset="0"/>
                      </a:endParaRPr>
                    </a:p>
                  </a:txBody>
                  <a:tcPr marL="9525" marR="9525" marT="9525" marB="0" anchor="b">
                    <a:lnL w="12700" cmpd="sng">
                      <a:noFill/>
                    </a:lnL>
                  </a:tcPr>
                </a:tc>
                <a:tc>
                  <a:txBody>
                    <a:bodyPr/>
                    <a:lstStyle/>
                    <a:p>
                      <a:pPr algn="ctr" fontAlgn="b"/>
                      <a:r>
                        <a:rPr lang="en-US" sz="2000" u="none" strike="noStrike" dirty="0">
                          <a:effectLst/>
                        </a:rPr>
                        <a:t>32</a:t>
                      </a:r>
                      <a:endParaRPr lang="en-US" sz="2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000" u="none" strike="noStrike" dirty="0">
                          <a:effectLst/>
                        </a:rPr>
                        <a:t>34</a:t>
                      </a:r>
                      <a:endParaRPr lang="en-US" sz="2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40569839"/>
                  </a:ext>
                </a:extLst>
              </a:tr>
              <a:tr h="491850">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9525" marR="9525" marT="9525" marB="0" anchor="b">
                    <a:lnT w="12700" cmpd="sng">
                      <a:noFill/>
                    </a:lnT>
                  </a:tcPr>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78348877"/>
                  </a:ext>
                </a:extLst>
              </a:tr>
              <a:tr h="1323075">
                <a:tc>
                  <a:txBody>
                    <a:bodyPr/>
                    <a:lstStyle/>
                    <a:p>
                      <a:pPr algn="l" fontAlgn="b"/>
                      <a:r>
                        <a:rPr lang="en-US" sz="1100" u="none" strike="noStrike">
                          <a:effectLst/>
                        </a:rPr>
                        <a:t>digest of ed stats. - various tabs</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a:effectLst/>
                        </a:rPr>
                        <a:t> </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80562652"/>
                  </a:ext>
                </a:extLst>
              </a:tr>
            </a:tbl>
          </a:graphicData>
        </a:graphic>
      </p:graphicFrame>
    </p:spTree>
    <p:extLst>
      <p:ext uri="{BB962C8B-B14F-4D97-AF65-F5344CB8AC3E}">
        <p14:creationId xmlns:p14="http://schemas.microsoft.com/office/powerpoint/2010/main" val="77541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E0022FB-CDF1-4773-BC04-8D56888A9A47}"/>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5</a:t>
            </a:fld>
            <a:endParaRPr lang="en-US" dirty="0">
              <a:solidFill>
                <a:schemeClr val="bg1"/>
              </a:solidFill>
            </a:endParaRPr>
          </a:p>
        </p:txBody>
      </p:sp>
      <p:sp>
        <p:nvSpPr>
          <p:cNvPr id="4" name="Text Placeholder 2">
            <a:extLst>
              <a:ext uri="{FF2B5EF4-FFF2-40B4-BE49-F238E27FC236}">
                <a16:creationId xmlns:a16="http://schemas.microsoft.com/office/drawing/2014/main" id="{FCA8BA7C-1FE4-47E6-8553-C425D89ADA7A}"/>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pic>
        <p:nvPicPr>
          <p:cNvPr id="2" name="Picture 1">
            <a:extLst>
              <a:ext uri="{FF2B5EF4-FFF2-40B4-BE49-F238E27FC236}">
                <a16:creationId xmlns:a16="http://schemas.microsoft.com/office/drawing/2014/main" id="{9B449C94-7868-404C-1DBF-BD188D7F4816}"/>
              </a:ext>
            </a:extLst>
          </p:cNvPr>
          <p:cNvPicPr>
            <a:picLocks noChangeAspect="1"/>
          </p:cNvPicPr>
          <p:nvPr/>
        </p:nvPicPr>
        <p:blipFill>
          <a:blip r:embed="rId2"/>
          <a:stretch>
            <a:fillRect/>
          </a:stretch>
        </p:blipFill>
        <p:spPr>
          <a:xfrm>
            <a:off x="411719" y="914400"/>
            <a:ext cx="7894081" cy="4876800"/>
          </a:xfrm>
          <a:prstGeom prst="rect">
            <a:avLst/>
          </a:prstGeom>
        </p:spPr>
      </p:pic>
    </p:spTree>
    <p:extLst>
      <p:ext uri="{BB962C8B-B14F-4D97-AF65-F5344CB8AC3E}">
        <p14:creationId xmlns:p14="http://schemas.microsoft.com/office/powerpoint/2010/main" val="1239068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E0022FB-CDF1-4773-BC04-8D56888A9A47}"/>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6</a:t>
            </a:fld>
            <a:endParaRPr lang="en-US" dirty="0">
              <a:solidFill>
                <a:schemeClr val="bg1"/>
              </a:solidFill>
            </a:endParaRPr>
          </a:p>
        </p:txBody>
      </p:sp>
      <p:sp>
        <p:nvSpPr>
          <p:cNvPr id="4" name="Text Placeholder 2">
            <a:extLst>
              <a:ext uri="{FF2B5EF4-FFF2-40B4-BE49-F238E27FC236}">
                <a16:creationId xmlns:a16="http://schemas.microsoft.com/office/drawing/2014/main" id="{FCA8BA7C-1FE4-47E6-8553-C425D89ADA7A}"/>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graphicFrame>
        <p:nvGraphicFramePr>
          <p:cNvPr id="5" name="Table 4">
            <a:extLst>
              <a:ext uri="{FF2B5EF4-FFF2-40B4-BE49-F238E27FC236}">
                <a16:creationId xmlns:a16="http://schemas.microsoft.com/office/drawing/2014/main" id="{BE011791-D0B3-DB87-1C41-2F1E57C720BD}"/>
              </a:ext>
            </a:extLst>
          </p:cNvPr>
          <p:cNvGraphicFramePr>
            <a:graphicFrameLocks noGrp="1"/>
          </p:cNvGraphicFramePr>
          <p:nvPr>
            <p:extLst>
              <p:ext uri="{D42A27DB-BD31-4B8C-83A1-F6EECF244321}">
                <p14:modId xmlns:p14="http://schemas.microsoft.com/office/powerpoint/2010/main" val="775872613"/>
              </p:ext>
            </p:extLst>
          </p:nvPr>
        </p:nvGraphicFramePr>
        <p:xfrm>
          <a:off x="76200" y="914400"/>
          <a:ext cx="8686800" cy="5257800"/>
        </p:xfrm>
        <a:graphic>
          <a:graphicData uri="http://schemas.openxmlformats.org/drawingml/2006/table">
            <a:tbl>
              <a:tblPr firstRow="1" firstCol="1" bandRow="1">
                <a:tableStyleId>{5C22544A-7EE6-4342-B048-85BDC9FD1C3A}</a:tableStyleId>
              </a:tblPr>
              <a:tblGrid>
                <a:gridCol w="1447800">
                  <a:extLst>
                    <a:ext uri="{9D8B030D-6E8A-4147-A177-3AD203B41FA5}">
                      <a16:colId xmlns:a16="http://schemas.microsoft.com/office/drawing/2014/main" val="1870517929"/>
                    </a:ext>
                  </a:extLst>
                </a:gridCol>
                <a:gridCol w="1447800">
                  <a:extLst>
                    <a:ext uri="{9D8B030D-6E8A-4147-A177-3AD203B41FA5}">
                      <a16:colId xmlns:a16="http://schemas.microsoft.com/office/drawing/2014/main" val="3781579636"/>
                    </a:ext>
                  </a:extLst>
                </a:gridCol>
                <a:gridCol w="1447800">
                  <a:extLst>
                    <a:ext uri="{9D8B030D-6E8A-4147-A177-3AD203B41FA5}">
                      <a16:colId xmlns:a16="http://schemas.microsoft.com/office/drawing/2014/main" val="1141361027"/>
                    </a:ext>
                  </a:extLst>
                </a:gridCol>
                <a:gridCol w="1447800">
                  <a:extLst>
                    <a:ext uri="{9D8B030D-6E8A-4147-A177-3AD203B41FA5}">
                      <a16:colId xmlns:a16="http://schemas.microsoft.com/office/drawing/2014/main" val="332779058"/>
                    </a:ext>
                  </a:extLst>
                </a:gridCol>
                <a:gridCol w="1447800">
                  <a:extLst>
                    <a:ext uri="{9D8B030D-6E8A-4147-A177-3AD203B41FA5}">
                      <a16:colId xmlns:a16="http://schemas.microsoft.com/office/drawing/2014/main" val="3397193089"/>
                    </a:ext>
                  </a:extLst>
                </a:gridCol>
                <a:gridCol w="1447800">
                  <a:extLst>
                    <a:ext uri="{9D8B030D-6E8A-4147-A177-3AD203B41FA5}">
                      <a16:colId xmlns:a16="http://schemas.microsoft.com/office/drawing/2014/main" val="1152318302"/>
                    </a:ext>
                  </a:extLst>
                </a:gridCol>
              </a:tblGrid>
              <a:tr h="1341879">
                <a:tc gridSpan="6">
                  <a:txBody>
                    <a:bodyPr/>
                    <a:lstStyle/>
                    <a:p>
                      <a:pPr marL="0" marR="0">
                        <a:spcBef>
                          <a:spcPts val="0"/>
                        </a:spcBef>
                        <a:spcAft>
                          <a:spcPts val="0"/>
                        </a:spcAft>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Jobs in millions, </a:t>
                      </a:r>
                      <a:r>
                        <a:rPr lang="en-US" sz="1200" kern="100" dirty="0" err="1">
                          <a:effectLst/>
                          <a:latin typeface="Calibri" panose="020F0502020204030204" pitchFamily="34" charset="0"/>
                          <a:ea typeface="Calibri" panose="020F0502020204030204" pitchFamily="34" charset="0"/>
                          <a:cs typeface="Times New Roman" panose="02020603050405020304" pitchFamily="18" charset="0"/>
                        </a:rPr>
                        <a:t>chage</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1991-2016</a:t>
                      </a:r>
                    </a:p>
                  </a:txBody>
                  <a:tcPr marL="68580" marR="68580" marT="0" marB="0" anchor="b"/>
                </a:tc>
                <a:tc hMerge="1">
                  <a:txBody>
                    <a:bodyPr/>
                    <a:lstStyle/>
                    <a:p>
                      <a:pPr marL="0" marR="0" algn="ctr">
                        <a:spcBef>
                          <a:spcPts val="0"/>
                        </a:spcBef>
                        <a:spcAft>
                          <a:spcPts val="0"/>
                        </a:spcAft>
                      </a:pP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pPr marL="0" marR="0" algn="ctr">
                        <a:spcBef>
                          <a:spcPts val="0"/>
                        </a:spcBef>
                        <a:spcAft>
                          <a:spcPts val="0"/>
                        </a:spcAft>
                      </a:pP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pPr marL="0" marR="0" algn="ctr">
                        <a:spcBef>
                          <a:spcPts val="0"/>
                        </a:spcBef>
                        <a:spcAft>
                          <a:spcPts val="0"/>
                        </a:spcAft>
                      </a:pP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pPr marL="0" marR="0" algn="ctr">
                        <a:spcBef>
                          <a:spcPts val="0"/>
                        </a:spcBef>
                        <a:spcAft>
                          <a:spcPts val="0"/>
                        </a:spcAft>
                      </a:pP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pPr marL="0" marR="0" algn="ctr">
                        <a:spcBef>
                          <a:spcPts val="0"/>
                        </a:spcBef>
                        <a:spcAft>
                          <a:spcPts val="0"/>
                        </a:spcAft>
                      </a:pP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22457835"/>
                  </a:ext>
                </a:extLst>
              </a:tr>
              <a:tr h="1341879">
                <a:tc>
                  <a:txBody>
                    <a:bodyPr/>
                    <a:lstStyle/>
                    <a:p>
                      <a:pPr marL="0" marR="0">
                        <a:spcBef>
                          <a:spcPts val="0"/>
                        </a:spcBef>
                        <a:spcAft>
                          <a:spcPts val="0"/>
                        </a:spcAft>
                      </a:pPr>
                      <a:r>
                        <a:rPr lang="en-US" sz="1200" kern="0">
                          <a:effectLst/>
                        </a:rPr>
                        <a:t> </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a:effectLst/>
                        </a:rPr>
                        <a:t>Job change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a:effectLst/>
                        </a:rPr>
                        <a:t>Good jobs</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a:effectLst/>
                        </a:rPr>
                        <a:t>HS good jobs</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a:effectLst/>
                        </a:rPr>
                        <a:t>Middle good</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dirty="0">
                          <a:effectLst/>
                        </a:rPr>
                        <a:t>BA good</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9590078"/>
                  </a:ext>
                </a:extLst>
              </a:tr>
              <a:tr h="858014">
                <a:tc>
                  <a:txBody>
                    <a:bodyPr/>
                    <a:lstStyle/>
                    <a:p>
                      <a:pPr marL="0" marR="0">
                        <a:spcBef>
                          <a:spcPts val="0"/>
                        </a:spcBef>
                        <a:spcAft>
                          <a:spcPts val="0"/>
                        </a:spcAft>
                      </a:pPr>
                      <a:r>
                        <a:rPr lang="en-US" sz="1200" kern="0">
                          <a:effectLst/>
                        </a:rPr>
                        <a:t>White</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dirty="0">
                          <a:effectLst/>
                        </a:rPr>
                        <a:t>1.9</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dirty="0">
                          <a:effectLst/>
                        </a:rPr>
                        <a:t>7.5</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dirty="0">
                          <a:effectLst/>
                        </a:rPr>
                        <a:t>-3.8</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a:effectLst/>
                        </a:rPr>
                        <a:t>0.7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dirty="0">
                          <a:effectLst/>
                        </a:rPr>
                        <a:t>10.6</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63684995"/>
                  </a:ext>
                </a:extLst>
              </a:tr>
              <a:tr h="858014">
                <a:tc>
                  <a:txBody>
                    <a:bodyPr/>
                    <a:lstStyle/>
                    <a:p>
                      <a:pPr marL="0" marR="0">
                        <a:spcBef>
                          <a:spcPts val="0"/>
                        </a:spcBef>
                        <a:spcAft>
                          <a:spcPts val="0"/>
                        </a:spcAft>
                      </a:pPr>
                      <a:r>
                        <a:rPr lang="en-US" sz="1200" kern="0">
                          <a:effectLst/>
                        </a:rPr>
                        <a:t>Black</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a:effectLst/>
                        </a:rPr>
                        <a:t>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a:effectLst/>
                        </a:rPr>
                        <a:t>2.4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a:effectLst/>
                        </a:rPr>
                        <a:t>-0.2</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a:effectLst/>
                        </a:rPr>
                        <a:t>0.7</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a:effectLst/>
                        </a:rPr>
                        <a:t>1.9</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671308733"/>
                  </a:ext>
                </a:extLst>
              </a:tr>
              <a:tr h="858014">
                <a:tc>
                  <a:txBody>
                    <a:bodyPr/>
                    <a:lstStyle/>
                    <a:p>
                      <a:pPr marL="0" marR="0">
                        <a:spcBef>
                          <a:spcPts val="0"/>
                        </a:spcBef>
                        <a:spcAft>
                          <a:spcPts val="0"/>
                        </a:spcAft>
                      </a:pPr>
                      <a:r>
                        <a:rPr lang="en-US" sz="1200" kern="0">
                          <a:effectLst/>
                        </a:rPr>
                        <a:t>Latino</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a:effectLst/>
                        </a:rPr>
                        <a:t>13.1</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a:effectLst/>
                        </a:rPr>
                        <a:t>5.4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a:effectLst/>
                        </a:rPr>
                        <a:t>1.8</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a:effectLst/>
                        </a:rPr>
                        <a:t>1.4</a:t>
                      </a:r>
                      <a:endParaRPr lang="en-US" sz="12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spcBef>
                          <a:spcPts val="0"/>
                        </a:spcBef>
                        <a:spcAft>
                          <a:spcPts val="0"/>
                        </a:spcAft>
                      </a:pPr>
                      <a:r>
                        <a:rPr lang="en-US" sz="1200" kern="0" dirty="0">
                          <a:effectLst/>
                        </a:rPr>
                        <a:t>2.2</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439100427"/>
                  </a:ext>
                </a:extLst>
              </a:tr>
            </a:tbl>
          </a:graphicData>
        </a:graphic>
      </p:graphicFrame>
      <p:sp>
        <p:nvSpPr>
          <p:cNvPr id="7" name="TextBox 6">
            <a:extLst>
              <a:ext uri="{FF2B5EF4-FFF2-40B4-BE49-F238E27FC236}">
                <a16:creationId xmlns:a16="http://schemas.microsoft.com/office/drawing/2014/main" id="{A6DCE157-33C8-AA62-AE17-631D5D4B4F13}"/>
              </a:ext>
            </a:extLst>
          </p:cNvPr>
          <p:cNvSpPr txBox="1"/>
          <p:nvPr/>
        </p:nvSpPr>
        <p:spPr>
          <a:xfrm>
            <a:off x="914400" y="314978"/>
            <a:ext cx="7149714" cy="523220"/>
          </a:xfrm>
          <a:prstGeom prst="rect">
            <a:avLst/>
          </a:prstGeom>
          <a:noFill/>
        </p:spPr>
        <p:txBody>
          <a:bodyPr wrap="none" rtlCol="0">
            <a:spAutoFit/>
          </a:bodyPr>
          <a:lstStyle/>
          <a:p>
            <a:r>
              <a:rPr lang="en-US" dirty="0"/>
              <a:t>Whites have skipped over the middle which, I believe, drives some on wage and income</a:t>
            </a:r>
          </a:p>
          <a:p>
            <a:r>
              <a:rPr lang="en-US" dirty="0"/>
              <a:t>Inequality </a:t>
            </a:r>
          </a:p>
        </p:txBody>
      </p:sp>
    </p:spTree>
    <p:extLst>
      <p:ext uri="{BB962C8B-B14F-4D97-AF65-F5344CB8AC3E}">
        <p14:creationId xmlns:p14="http://schemas.microsoft.com/office/powerpoint/2010/main" val="3800087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E0022FB-CDF1-4773-BC04-8D56888A9A47}"/>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7</a:t>
            </a:fld>
            <a:endParaRPr lang="en-US" dirty="0">
              <a:solidFill>
                <a:schemeClr val="bg1"/>
              </a:solidFill>
            </a:endParaRPr>
          </a:p>
        </p:txBody>
      </p:sp>
      <p:sp>
        <p:nvSpPr>
          <p:cNvPr id="4" name="Text Placeholder 2">
            <a:extLst>
              <a:ext uri="{FF2B5EF4-FFF2-40B4-BE49-F238E27FC236}">
                <a16:creationId xmlns:a16="http://schemas.microsoft.com/office/drawing/2014/main" id="{FCA8BA7C-1FE4-47E6-8553-C425D89ADA7A}"/>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sp>
        <p:nvSpPr>
          <p:cNvPr id="6" name="TextBox 5">
            <a:extLst>
              <a:ext uri="{FF2B5EF4-FFF2-40B4-BE49-F238E27FC236}">
                <a16:creationId xmlns:a16="http://schemas.microsoft.com/office/drawing/2014/main" id="{53F755C5-08FA-5EA2-9619-1AB04DEBEE72}"/>
              </a:ext>
            </a:extLst>
          </p:cNvPr>
          <p:cNvSpPr txBox="1"/>
          <p:nvPr/>
        </p:nvSpPr>
        <p:spPr>
          <a:xfrm>
            <a:off x="914400" y="762000"/>
            <a:ext cx="6346031" cy="3447098"/>
          </a:xfrm>
          <a:prstGeom prst="rect">
            <a:avLst/>
          </a:prstGeom>
          <a:noFill/>
        </p:spPr>
        <p:txBody>
          <a:bodyPr wrap="square">
            <a:spAutoFit/>
          </a:bodyPr>
          <a:lstStyle/>
          <a:p>
            <a:pPr marL="0" marR="0" algn="ctr">
              <a:spcBef>
                <a:spcPts val="0"/>
              </a:spcBef>
              <a:spcAft>
                <a:spcPts val="0"/>
              </a:spcAft>
            </a:pPr>
            <a:r>
              <a:rPr lang="en-US" sz="3200" b="1" u="sng" kern="100" dirty="0">
                <a:effectLst/>
                <a:latin typeface="Calibri" panose="020F0502020204030204" pitchFamily="34" charset="0"/>
                <a:ea typeface="Calibri" panose="020F0502020204030204" pitchFamily="34" charset="0"/>
                <a:cs typeface="Times New Roman" panose="02020603050405020304" pitchFamily="18" charset="0"/>
              </a:rPr>
              <a:t>CTE has to deal </a:t>
            </a:r>
            <a:r>
              <a:rPr lang="en-US" sz="3200" b="1" u="sng" kern="100" dirty="0">
                <a:latin typeface="Calibri" panose="020F0502020204030204" pitchFamily="34" charset="0"/>
                <a:ea typeface="Calibri" panose="020F0502020204030204" pitchFamily="34" charset="0"/>
                <a:cs typeface="Times New Roman" panose="02020603050405020304" pitchFamily="18" charset="0"/>
              </a:rPr>
              <a:t>with t</a:t>
            </a:r>
            <a:r>
              <a:rPr lang="en-US" sz="3200" b="1" u="sng" kern="100" dirty="0">
                <a:effectLst/>
                <a:latin typeface="Calibri" panose="020F0502020204030204" pitchFamily="34" charset="0"/>
                <a:ea typeface="Calibri" panose="020F0502020204030204" pitchFamily="34" charset="0"/>
                <a:cs typeface="Times New Roman" panose="02020603050405020304" pitchFamily="18" charset="0"/>
              </a:rPr>
              <a:t>he “Good enough problem”</a:t>
            </a:r>
          </a:p>
          <a:p>
            <a:pPr marL="0" marR="0">
              <a:spcBef>
                <a:spcPts val="0"/>
              </a:spcBef>
              <a:spcAft>
                <a:spcPts val="0"/>
              </a:spcAft>
            </a:pPr>
            <a:r>
              <a:rPr lang="en-US" sz="32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Is it bad to improve outcomes for some students while other students do much better?</a:t>
            </a:r>
          </a:p>
          <a:p>
            <a:pPr marL="0" marR="0">
              <a:spcBef>
                <a:spcPts val="0"/>
              </a:spcBef>
              <a:spcAft>
                <a:spcPts val="0"/>
              </a:spcAft>
            </a:pPr>
            <a:endParaRPr lang="en-US" kern="100" dirty="0">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Why is my son not enrolled in post-sec CTE?</a:t>
            </a:r>
          </a:p>
          <a:p>
            <a:pPr marL="0" marR="0">
              <a:spcBef>
                <a:spcPts val="0"/>
              </a:spcBef>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222057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7885D-C91A-F8FD-0E92-9EF04A34291B}"/>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B4FC4F2-7C7E-084B-E5A3-1C481EF7AE6D}"/>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8</a:t>
            </a:fld>
            <a:endParaRPr lang="en-US" dirty="0">
              <a:solidFill>
                <a:schemeClr val="bg1"/>
              </a:solidFill>
            </a:endParaRPr>
          </a:p>
        </p:txBody>
      </p:sp>
      <p:sp>
        <p:nvSpPr>
          <p:cNvPr id="4" name="Text Placeholder 2">
            <a:extLst>
              <a:ext uri="{FF2B5EF4-FFF2-40B4-BE49-F238E27FC236}">
                <a16:creationId xmlns:a16="http://schemas.microsoft.com/office/drawing/2014/main" id="{D6B9BF2A-2F54-C667-3433-DE101727396B}"/>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sp>
        <p:nvSpPr>
          <p:cNvPr id="2" name="TextBox 1">
            <a:extLst>
              <a:ext uri="{FF2B5EF4-FFF2-40B4-BE49-F238E27FC236}">
                <a16:creationId xmlns:a16="http://schemas.microsoft.com/office/drawing/2014/main" id="{36D1B4EA-5314-1FE8-805A-0C7F9C2AEADB}"/>
              </a:ext>
            </a:extLst>
          </p:cNvPr>
          <p:cNvSpPr txBox="1"/>
          <p:nvPr/>
        </p:nvSpPr>
        <p:spPr>
          <a:xfrm>
            <a:off x="1676400" y="1600200"/>
            <a:ext cx="4953001" cy="800219"/>
          </a:xfrm>
          <a:prstGeom prst="rect">
            <a:avLst/>
          </a:prstGeom>
          <a:noFill/>
        </p:spPr>
        <p:txBody>
          <a:bodyPr wrap="square" rtlCol="0">
            <a:spAutoFit/>
          </a:bodyPr>
          <a:lstStyle/>
          <a:p>
            <a:pPr algn="ctr"/>
            <a:r>
              <a:rPr lang="en-US" sz="3600" dirty="0"/>
              <a:t>Yesterday </a:t>
            </a:r>
          </a:p>
          <a:p>
            <a:pPr algn="ctr"/>
            <a:r>
              <a:rPr lang="en-US" sz="1000" dirty="0"/>
              <a:t>(all my troubles seem so far away)</a:t>
            </a:r>
          </a:p>
        </p:txBody>
      </p:sp>
    </p:spTree>
    <p:extLst>
      <p:ext uri="{BB962C8B-B14F-4D97-AF65-F5344CB8AC3E}">
        <p14:creationId xmlns:p14="http://schemas.microsoft.com/office/powerpoint/2010/main" val="2089576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B8533-B12A-FD8A-127B-F49151BF02E1}"/>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2EEEABC-C508-DBB9-D4F9-17C83C89986F}"/>
              </a:ext>
            </a:extLst>
          </p:cNvPr>
          <p:cNvSpPr>
            <a:spLocks noGrp="1"/>
          </p:cNvSpPr>
          <p:nvPr>
            <p:ph type="sldNum" sz="quarter" idx="4"/>
          </p:nvPr>
        </p:nvSpPr>
        <p:spPr/>
        <p:txBody>
          <a:bodyPr/>
          <a:lstStyle/>
          <a:p>
            <a:pPr algn="ctr"/>
            <a:fld id="{65E1AAA9-3248-AA49-9891-07AA87DFAF1E}" type="slidenum">
              <a:rPr lang="en-US" smtClean="0">
                <a:solidFill>
                  <a:schemeClr val="bg1"/>
                </a:solidFill>
              </a:rPr>
              <a:pPr algn="ctr"/>
              <a:t>9</a:t>
            </a:fld>
            <a:endParaRPr lang="en-US" dirty="0">
              <a:solidFill>
                <a:schemeClr val="bg1"/>
              </a:solidFill>
            </a:endParaRPr>
          </a:p>
        </p:txBody>
      </p:sp>
      <p:sp>
        <p:nvSpPr>
          <p:cNvPr id="4" name="Text Placeholder 2">
            <a:extLst>
              <a:ext uri="{FF2B5EF4-FFF2-40B4-BE49-F238E27FC236}">
                <a16:creationId xmlns:a16="http://schemas.microsoft.com/office/drawing/2014/main" id="{1C06A6E6-D227-6E75-DA0B-86497FBD926B}"/>
              </a:ext>
            </a:extLst>
          </p:cNvPr>
          <p:cNvSpPr txBox="1">
            <a:spLocks/>
          </p:cNvSpPr>
          <p:nvPr/>
        </p:nvSpPr>
        <p:spPr>
          <a:xfrm>
            <a:off x="381000" y="457200"/>
            <a:ext cx="8538854" cy="4952999"/>
          </a:xfrm>
          <a:prstGeom prst="rect">
            <a:avLst/>
          </a:prstGeom>
        </p:spPr>
        <p:txBody>
          <a:bodyPr>
            <a:noAutofit/>
          </a:bodyPr>
          <a:lstStyle>
            <a:lvl1pPr marL="342900" indent="-342900" algn="l" defTabSz="457200" rtl="0" eaLnBrk="1" latinLnBrk="0" hangingPunct="1">
              <a:spcBef>
                <a:spcPct val="20000"/>
              </a:spcBef>
              <a:buFont typeface="Arial"/>
              <a:buChar char="•"/>
              <a:defRPr sz="2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buFont typeface="Arial"/>
              <a:buChar char="•"/>
              <a:defRPr sz="22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endParaRPr lang="en-US" sz="1400" b="0" i="0" dirty="0">
              <a:solidFill>
                <a:srgbClr val="222222"/>
              </a:solidFill>
              <a:effectLst/>
              <a:highlight>
                <a:srgbClr val="FFFFFF"/>
              </a:highlight>
              <a:latin typeface="verdana" panose="020B0604030504040204" pitchFamily="34" charset="0"/>
            </a:endParaRPr>
          </a:p>
        </p:txBody>
      </p:sp>
      <p:sp>
        <p:nvSpPr>
          <p:cNvPr id="5" name="TextBox 4">
            <a:extLst>
              <a:ext uri="{FF2B5EF4-FFF2-40B4-BE49-F238E27FC236}">
                <a16:creationId xmlns:a16="http://schemas.microsoft.com/office/drawing/2014/main" id="{ACDE1951-80C4-2CC3-479C-91DA4AF4C4F5}"/>
              </a:ext>
            </a:extLst>
          </p:cNvPr>
          <p:cNvSpPr txBox="1"/>
          <p:nvPr/>
        </p:nvSpPr>
        <p:spPr>
          <a:xfrm>
            <a:off x="457200" y="609600"/>
            <a:ext cx="8077200" cy="4924425"/>
          </a:xfrm>
          <a:prstGeom prst="rect">
            <a:avLst/>
          </a:prstGeom>
          <a:noFill/>
        </p:spPr>
        <p:txBody>
          <a:bodyPr wrap="square">
            <a:spAutoFit/>
          </a:bodyPr>
          <a:lstStyle/>
          <a:p>
            <a:pPr marL="0" marR="0" algn="ctr">
              <a:spcBef>
                <a:spcPts val="0"/>
              </a:spcBef>
              <a:spcAft>
                <a:spcPts val="0"/>
              </a:spcAft>
            </a:pPr>
            <a:r>
              <a:rPr lang="en-US" sz="3200" b="1" u="sng" kern="100" dirty="0">
                <a:effectLst/>
                <a:latin typeface="Calibri" panose="020F0502020204030204" pitchFamily="34" charset="0"/>
                <a:ea typeface="Calibri" panose="020F0502020204030204" pitchFamily="34" charset="0"/>
                <a:cs typeface="Times New Roman" panose="02020603050405020304" pitchFamily="18" charset="0"/>
              </a:rPr>
              <a:t>CTE is damned by the ghosts of the past</a:t>
            </a:r>
          </a:p>
          <a:p>
            <a:pPr marL="0" marR="0" algn="ctr">
              <a:spcBef>
                <a:spcPts val="0"/>
              </a:spcBef>
              <a:spcAft>
                <a:spcPts val="0"/>
              </a:spcAft>
            </a:pPr>
            <a:endParaRPr lang="en-US" sz="3200" b="1" u="sng"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spcBef>
                <a:spcPts val="0"/>
              </a:spcBef>
              <a:spcAft>
                <a:spcPts val="0"/>
              </a:spcAft>
              <a:buFont typeface="Arial" panose="020B0604020202020204" pitchFamily="34" charset="0"/>
              <a:buChar char="•"/>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Article after article points to the legacy of race and class tracking.</a:t>
            </a:r>
          </a:p>
          <a:p>
            <a:pPr marL="342900" marR="0" indent="-342900">
              <a:spcBef>
                <a:spcPts val="0"/>
              </a:spcBef>
              <a:spcAft>
                <a:spcPts val="0"/>
              </a:spcAft>
              <a:buFont typeface="Arial" panose="020B0604020202020204" pitchFamily="34" charset="0"/>
              <a:buChar char="•"/>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spcBef>
                <a:spcPts val="0"/>
              </a:spcBef>
              <a:spcAft>
                <a:spcPts val="0"/>
              </a:spcAft>
              <a:buFont typeface="Arial" panose="020B0604020202020204" pitchFamily="34" charset="0"/>
              <a:buChar char="•"/>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Our system shuffled lower performing students into low quality programs with low quality outcomes. </a:t>
            </a:r>
          </a:p>
          <a:p>
            <a:pPr marL="342900" marR="0" indent="-342900">
              <a:spcBef>
                <a:spcPts val="0"/>
              </a:spcBef>
              <a:spcAft>
                <a:spcPts val="0"/>
              </a:spcAft>
              <a:buFont typeface="Arial" panose="020B0604020202020204" pitchFamily="34" charset="0"/>
              <a:buChar char="•"/>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indent="-342900">
              <a:spcBef>
                <a:spcPts val="0"/>
              </a:spcBef>
              <a:spcAft>
                <a:spcPts val="0"/>
              </a:spcAft>
              <a:buFont typeface="Arial" panose="020B0604020202020204" pitchFamily="34" charset="0"/>
              <a:buChar char="•"/>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“College for all” came to mean my children went to college and the other kids went to trade school with little prospect of upward economic mobility. </a:t>
            </a:r>
          </a:p>
          <a:p>
            <a:pPr marL="342900" marR="0" indent="-342900">
              <a:spcBef>
                <a:spcPts val="0"/>
              </a:spcBef>
              <a:spcAft>
                <a:spcPts val="0"/>
              </a:spcAft>
              <a:buFont typeface="Arial" panose="020B0604020202020204" pitchFamily="34" charset="0"/>
              <a:buChar char="•"/>
            </a:pPr>
            <a:endParaRPr lang="en-US" sz="2400" kern="100" dirty="0">
              <a:latin typeface="Calibri" panose="020F0502020204030204" pitchFamily="34" charset="0"/>
              <a:ea typeface="Calibri" panose="020F0502020204030204" pitchFamily="34" charset="0"/>
              <a:cs typeface="Times New Roman" panose="02020603050405020304" pitchFamily="18" charset="0"/>
            </a:endParaRPr>
          </a:p>
          <a:p>
            <a:pPr marL="342900" marR="0" indent="-342900">
              <a:spcBef>
                <a:spcPts val="0"/>
              </a:spcBef>
              <a:spcAft>
                <a:spcPts val="0"/>
              </a:spcAft>
              <a:buFont typeface="Arial" panose="020B0604020202020204" pitchFamily="34" charset="0"/>
              <a:buChar char="•"/>
            </a:pPr>
            <a:r>
              <a:rPr lang="en-US" sz="1000" kern="100" dirty="0">
                <a:effectLst/>
                <a:latin typeface="Calibri" panose="020F0502020204030204" pitchFamily="34" charset="0"/>
                <a:ea typeface="Calibri" panose="020F0502020204030204" pitchFamily="34" charset="0"/>
                <a:cs typeface="Times New Roman" panose="02020603050405020304" pitchFamily="18" charset="0"/>
              </a:rPr>
              <a:t>(e.g. Holzer and Baum, Overcoming the Stigma of </a:t>
            </a:r>
            <a:r>
              <a:rPr lang="en-US" sz="1000" kern="100" dirty="0" err="1">
                <a:effectLst/>
                <a:latin typeface="Calibri" panose="020F0502020204030204" pitchFamily="34" charset="0"/>
                <a:ea typeface="Calibri" panose="020F0502020204030204" pitchFamily="34" charset="0"/>
                <a:cs typeface="Times New Roman" panose="02020603050405020304" pitchFamily="18" charset="0"/>
              </a:rPr>
              <a:t>Voc</a:t>
            </a:r>
            <a:r>
              <a:rPr lang="en-US" sz="1000" kern="100" dirty="0">
                <a:effectLst/>
                <a:latin typeface="Calibri" panose="020F0502020204030204" pitchFamily="34" charset="0"/>
                <a:ea typeface="Calibri" panose="020F0502020204030204" pitchFamily="34" charset="0"/>
                <a:cs typeface="Times New Roman" panose="02020603050405020304" pitchFamily="18" charset="0"/>
              </a:rPr>
              <a:t> Ed In Today’s CTE, Future Ed, 2017)</a:t>
            </a:r>
          </a:p>
        </p:txBody>
      </p:sp>
    </p:spTree>
    <p:extLst>
      <p:ext uri="{BB962C8B-B14F-4D97-AF65-F5344CB8AC3E}">
        <p14:creationId xmlns:p14="http://schemas.microsoft.com/office/powerpoint/2010/main" val="2125172659"/>
      </p:ext>
    </p:extLst>
  </p:cSld>
  <p:clrMapOvr>
    <a:masterClrMapping/>
  </p:clrMapOvr>
</p:sld>
</file>

<file path=ppt/theme/theme1.xml><?xml version="1.0" encoding="utf-8"?>
<a:theme xmlns:a="http://schemas.openxmlformats.org/drawingml/2006/main" name="Custom Design">
  <a:themeElements>
    <a:clrScheme name="Custom 6">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10437A"/>
      </a:hlink>
      <a:folHlink>
        <a:srgbClr val="10437A"/>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21052</TotalTime>
  <Words>2055</Words>
  <Application>Microsoft Macintosh PowerPoint</Application>
  <PresentationFormat>On-screen Show (4:3)</PresentationFormat>
  <Paragraphs>355</Paragraphs>
  <Slides>29</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-apple-system</vt:lpstr>
      <vt:lpstr>Arial</vt:lpstr>
      <vt:lpstr>Calibri</vt:lpstr>
      <vt:lpstr>Helvetica</vt:lpstr>
      <vt:lpstr>verdana</vt:lpstr>
      <vt:lpstr>Wingdings</vt:lpstr>
      <vt:lpstr>Custom Design</vt:lpstr>
      <vt:lpstr>Promise and Peril CTE  Yesterday, Today, Tomorrow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is the issue with some college, no degree and why we need to sort this out</vt:lpstr>
      <vt:lpstr>Smell test versus the t-test</vt:lpstr>
      <vt:lpstr>Forward investments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Nursing: Can It Remain a Source of Upward Mobility Amidst Healthcare Turmoil?</dc:title>
  <dc:creator>CEW User</dc:creator>
  <cp:lastModifiedBy>Microsoft Office User</cp:lastModifiedBy>
  <cp:revision>156</cp:revision>
  <dcterms:modified xsi:type="dcterms:W3CDTF">2024-09-22T17:14:44Z</dcterms:modified>
</cp:coreProperties>
</file>