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19"/>
  </p:notesMasterIdLst>
  <p:sldIdLst>
    <p:sldId id="288" r:id="rId3"/>
    <p:sldId id="297" r:id="rId4"/>
    <p:sldId id="309" r:id="rId5"/>
    <p:sldId id="307" r:id="rId6"/>
    <p:sldId id="262" r:id="rId7"/>
    <p:sldId id="312" r:id="rId8"/>
    <p:sldId id="1439" r:id="rId9"/>
    <p:sldId id="1440" r:id="rId10"/>
    <p:sldId id="260" r:id="rId11"/>
    <p:sldId id="267" r:id="rId12"/>
    <p:sldId id="1441" r:id="rId13"/>
    <p:sldId id="1438" r:id="rId14"/>
    <p:sldId id="283" r:id="rId15"/>
    <p:sldId id="311" r:id="rId16"/>
    <p:sldId id="287" r:id="rId17"/>
    <p:sldId id="2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840">
          <p15:clr>
            <a:srgbClr val="A4A3A4"/>
          </p15:clr>
        </p15:guide>
        <p15:guide id="3" pos="432">
          <p15:clr>
            <a:srgbClr val="A4A3A4"/>
          </p15:clr>
        </p15:guide>
        <p15:guide id="4" pos="7224">
          <p15:clr>
            <a:srgbClr val="A4A3A4"/>
          </p15:clr>
        </p15:guide>
        <p15:guide id="5" pos="2112">
          <p15:clr>
            <a:srgbClr val="A4A3A4"/>
          </p15:clr>
        </p15:guide>
        <p15:guide id="6" orient="horz" pos="1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D4D8E2"/>
    <a:srgbClr val="C7C7C7"/>
    <a:srgbClr val="E2E2E2"/>
    <a:srgbClr val="B9B7B7"/>
    <a:srgbClr val="AAA8A8"/>
    <a:srgbClr val="C1C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>
      <p:cViewPr varScale="1">
        <p:scale>
          <a:sx n="44" d="100"/>
          <a:sy n="44" d="100"/>
        </p:scale>
        <p:origin x="163" y="43"/>
      </p:cViewPr>
      <p:guideLst>
        <p:guide orient="horz" pos="4032"/>
        <p:guide pos="3840"/>
        <p:guide pos="432"/>
        <p:guide pos="7224"/>
        <p:guide pos="2112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2299-8ECC-479C-9B63-1B7EB118B33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10846-5200-44AD-AA31-B2BD7C287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pequity.org/wp-content/uploads/Perkins-V-Equity-Principles-for-Comprehensive-Local-Needs-Assessment-2020-02-21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Cyclical learning not linear- Educators who seek </a:t>
            </a:r>
            <a:r>
              <a:rPr lang="en-US">
                <a:solidFill>
                  <a:schemeClr val="dk1"/>
                </a:solidFill>
              </a:rPr>
              <a:t>to move toward equity interrogate how their own perceptions and actions hinder the well being of their students.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2fe4ca621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2fe4ca621_0_5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/>
              <a:t>SILVIA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requires that we reflect on awareness at all levels</a:t>
            </a:r>
            <a:endParaRPr/>
          </a:p>
        </p:txBody>
      </p:sp>
      <p:sp>
        <p:nvSpPr>
          <p:cNvPr id="160" name="Google Shape;160;g2b2fe4ca621_0_5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d3233ab03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/>
              <a:t>Article: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https://napequity.org/wp-content/uploads/Perkins-V-Equity-Principles-for-Comprehensive-Local-Needs-Assessment-2020-02-21.pdf</a:t>
            </a:r>
            <a:r>
              <a:rPr lang="en-US" sz="1200"/>
              <a:t> </a:t>
            </a:r>
            <a:endParaRPr sz="1200"/>
          </a:p>
        </p:txBody>
      </p:sp>
      <p:sp>
        <p:nvSpPr>
          <p:cNvPr id="290" name="Google Shape;290;g1fd3233ab0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4946C-552A-48FC-AA01-5AD62C78C0B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0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36F656AA-1B01-E2BB-4D6F-50E6A7F19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093396" y="-2919761"/>
            <a:ext cx="10086563" cy="9337677"/>
          </a:xfrm>
          <a:custGeom>
            <a:avLst/>
            <a:gdLst>
              <a:gd name="connsiteX0" fmla="*/ 5823855 w 9383486"/>
              <a:gd name="connsiteY0" fmla="*/ 5072744 h 8686801"/>
              <a:gd name="connsiteX1" fmla="*/ 7630883 w 9383486"/>
              <a:gd name="connsiteY1" fmla="*/ 6879773 h 8686801"/>
              <a:gd name="connsiteX2" fmla="*/ 5823855 w 9383486"/>
              <a:gd name="connsiteY2" fmla="*/ 8686801 h 8686801"/>
              <a:gd name="connsiteX3" fmla="*/ 4016826 w 9383486"/>
              <a:gd name="connsiteY3" fmla="*/ 6879773 h 8686801"/>
              <a:gd name="connsiteX4" fmla="*/ 2786743 w 9383486"/>
              <a:gd name="connsiteY4" fmla="*/ 2111829 h 8686801"/>
              <a:gd name="connsiteX5" fmla="*/ 5573486 w 9383486"/>
              <a:gd name="connsiteY5" fmla="*/ 4898572 h 8686801"/>
              <a:gd name="connsiteX6" fmla="*/ 2786743 w 9383486"/>
              <a:gd name="connsiteY6" fmla="*/ 7685315 h 8686801"/>
              <a:gd name="connsiteX7" fmla="*/ 0 w 9383486"/>
              <a:gd name="connsiteY7" fmla="*/ 4898572 h 8686801"/>
              <a:gd name="connsiteX8" fmla="*/ 6596743 w 9383486"/>
              <a:gd name="connsiteY8" fmla="*/ 0 h 8686801"/>
              <a:gd name="connsiteX9" fmla="*/ 9383486 w 9383486"/>
              <a:gd name="connsiteY9" fmla="*/ 2786743 h 8686801"/>
              <a:gd name="connsiteX10" fmla="*/ 6596743 w 9383486"/>
              <a:gd name="connsiteY10" fmla="*/ 5573486 h 8686801"/>
              <a:gd name="connsiteX11" fmla="*/ 3810000 w 9383486"/>
              <a:gd name="connsiteY11" fmla="*/ 2786743 h 86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3486" h="8686801">
                <a:moveTo>
                  <a:pt x="5823855" y="5072744"/>
                </a:moveTo>
                <a:lnTo>
                  <a:pt x="7630883" y="6879773"/>
                </a:lnTo>
                <a:lnTo>
                  <a:pt x="5823855" y="8686801"/>
                </a:lnTo>
                <a:lnTo>
                  <a:pt x="4016826" y="6879773"/>
                </a:lnTo>
                <a:close/>
                <a:moveTo>
                  <a:pt x="2786743" y="2111829"/>
                </a:moveTo>
                <a:lnTo>
                  <a:pt x="5573486" y="4898572"/>
                </a:lnTo>
                <a:lnTo>
                  <a:pt x="2786743" y="7685315"/>
                </a:lnTo>
                <a:lnTo>
                  <a:pt x="0" y="4898572"/>
                </a:lnTo>
                <a:close/>
                <a:moveTo>
                  <a:pt x="6596743" y="0"/>
                </a:moveTo>
                <a:lnTo>
                  <a:pt x="9383486" y="2786743"/>
                </a:lnTo>
                <a:lnTo>
                  <a:pt x="6596743" y="5573486"/>
                </a:lnTo>
                <a:lnTo>
                  <a:pt x="3810000" y="2786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75CAA-A06E-5A0B-59DC-327EA0309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747" y="2420030"/>
            <a:ext cx="6979641" cy="8845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497E4B-F1CB-D293-6630-CEC8B7B0BB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6499" y="3429000"/>
            <a:ext cx="6991889" cy="36512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360956F-C95D-D693-6121-DF957A5796CA}"/>
              </a:ext>
            </a:extLst>
          </p:cNvPr>
          <p:cNvSpPr/>
          <p:nvPr userDrawn="1"/>
        </p:nvSpPr>
        <p:spPr>
          <a:xfrm>
            <a:off x="4032420" y="-5937"/>
            <a:ext cx="4151870" cy="152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B9AE736E-840A-2804-B1EE-282ED6BE6B9D}"/>
              </a:ext>
            </a:extLst>
          </p:cNvPr>
          <p:cNvSpPr/>
          <p:nvPr userDrawn="1"/>
        </p:nvSpPr>
        <p:spPr>
          <a:xfrm>
            <a:off x="0" y="-5937"/>
            <a:ext cx="4069490" cy="1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2132ED-A6C1-297A-0AA9-A8B9AD16F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96171BE-91B9-AE09-EB1A-F46D4F1C4A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3A102C77-9B24-8DF0-A123-8735DD167E0B}"/>
              </a:ext>
            </a:extLst>
          </p:cNvPr>
          <p:cNvSpPr/>
          <p:nvPr userDrawn="1"/>
        </p:nvSpPr>
        <p:spPr>
          <a:xfrm>
            <a:off x="8147220" y="-5937"/>
            <a:ext cx="4069490" cy="152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72381E44-3A2B-9356-80E4-5ED50CCC25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08799" y="4353886"/>
            <a:ext cx="1340033" cy="1341077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DCAB4438-C53D-8313-BD73-0F731B3D2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744" y="4452153"/>
            <a:ext cx="4069490" cy="36512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67DC4-267A-45AD-D17C-2249C2B918BC}"/>
              </a:ext>
            </a:extLst>
          </p:cNvPr>
          <p:cNvSpPr/>
          <p:nvPr userDrawn="1"/>
        </p:nvSpPr>
        <p:spPr>
          <a:xfrm>
            <a:off x="0" y="1600200"/>
            <a:ext cx="12192000" cy="3152458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31445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8A22CB5-7846-6155-7C6F-954E042B18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F15552-63DB-4DBB-C29D-1A912BCDE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168277A-1434-DF82-7308-12EB02DAA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52BBCE-DADA-F961-8F12-C163251EE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FD193B5-EFE8-5B5F-F7A4-DF3643B26982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8BD02628-5B31-5D94-4C76-D3C3AE2CC9C3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B35F74-22CE-E5CC-5BF7-7BD59786EF96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BB304-C8B4-DBEF-BA33-196730A1502A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3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738880"/>
            <a:ext cx="12192000" cy="31191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B760815-4748-FEA3-AD18-FC54AA2D98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57876"/>
            <a:ext cx="10515600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text/header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8703BD6-6511-0E02-37B6-5559BC565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198" y="2194299"/>
            <a:ext cx="10515601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CCA5C-992C-2689-71BA-6C74A3576BFA}"/>
              </a:ext>
            </a:extLst>
          </p:cNvPr>
          <p:cNvSpPr txBox="1">
            <a:spLocks/>
          </p:cNvSpPr>
          <p:nvPr userDrawn="1"/>
        </p:nvSpPr>
        <p:spPr>
          <a:xfrm>
            <a:off x="11589436" y="6346774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5EBCB6E-013F-60E7-4568-A2528080DC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D2B85B1-FFFE-CDF8-59D0-9CCE2F847E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2EA7C14-7ACA-4E7E-875F-0FB9BC738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91F19-9020-0FF6-D824-F212D7E42E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6E0064-690F-3C76-14D6-15F66459FDE2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0436FE9F-19CC-F724-05F6-B4583DEB56C6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F41C1-6E00-B79E-0D52-5EC1AE87571F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207AF0-AED9-A54B-E6A1-6A1B4F8DCF85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2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096000" y="4229100"/>
            <a:ext cx="6096000" cy="2628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6096000" cy="2628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6096000" y="1600200"/>
            <a:ext cx="6096000" cy="2628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3BF921-BE91-B293-9413-6A9667B50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32EA99-C28D-D9F8-7AFC-D42FA39A36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1669A0-05DE-E361-910A-CC4EE4B07415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6C73DA8D-77C6-987A-8C77-E9419ECE1263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3DFA5-C0B6-0557-6168-1C8E9CB56B06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6DE171-66D0-5783-3CD6-3BFB797A8432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E175CE5-3F02-DD10-FEFC-D91545D04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E3D967-A24E-C4B1-9116-EBEE8DA7B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33564" y="2000060"/>
            <a:ext cx="6279777" cy="399560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879C6D-DE07-F4B7-771C-180FEBDE7F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CA1B4-AAD6-3E96-BB10-8138F954B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303CE-E264-9046-AFDC-9482877493C4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F851677-05B5-0929-E41F-3F00FBF2BBD8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4FD8A2-27D0-A4CC-C50E-8CE42358D598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684662-D598-50D5-2DC9-E7DDEE8D4326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C66B7C4-C854-407A-A6B8-D36C6D15A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F8A4A8A-394D-2F67-94BF-E5926FFC6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9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312932-8D14-9C59-D21F-2F6122B4C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1413A136-8B23-B3E8-E231-1E59215DC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91569" y="1516040"/>
            <a:ext cx="5872480" cy="4738300"/>
          </a:xfrm>
          <a:custGeom>
            <a:avLst/>
            <a:gdLst>
              <a:gd name="connsiteX0" fmla="*/ 3459480 w 4866640"/>
              <a:gd name="connsiteY0" fmla="*/ 1372359 h 3926723"/>
              <a:gd name="connsiteX1" fmla="*/ 4184618 w 4866640"/>
              <a:gd name="connsiteY1" fmla="*/ 1372359 h 3926723"/>
              <a:gd name="connsiteX2" fmla="*/ 3822049 w 4866640"/>
              <a:gd name="connsiteY2" fmla="*/ 1997478 h 3926723"/>
              <a:gd name="connsiteX3" fmla="*/ 3822049 w 4866640"/>
              <a:gd name="connsiteY3" fmla="*/ 684411 h 3926723"/>
              <a:gd name="connsiteX4" fmla="*/ 4184618 w 4866640"/>
              <a:gd name="connsiteY4" fmla="*/ 1309530 h 3926723"/>
              <a:gd name="connsiteX5" fmla="*/ 3459480 w 4866640"/>
              <a:gd name="connsiteY5" fmla="*/ 1309530 h 3926723"/>
              <a:gd name="connsiteX6" fmla="*/ 1457960 w 4866640"/>
              <a:gd name="connsiteY6" fmla="*/ 569719 h 3926723"/>
              <a:gd name="connsiteX7" fmla="*/ 2677871 w 4866640"/>
              <a:gd name="connsiteY7" fmla="*/ 2673014 h 3926723"/>
              <a:gd name="connsiteX8" fmla="*/ 3408680 w 4866640"/>
              <a:gd name="connsiteY8" fmla="*/ 1412999 h 3926723"/>
              <a:gd name="connsiteX9" fmla="*/ 4866640 w 4866640"/>
              <a:gd name="connsiteY9" fmla="*/ 3926723 h 3926723"/>
              <a:gd name="connsiteX10" fmla="*/ 1950720 w 4866640"/>
              <a:gd name="connsiteY10" fmla="*/ 3926723 h 3926723"/>
              <a:gd name="connsiteX11" fmla="*/ 2439822 w 4866640"/>
              <a:gd name="connsiteY11" fmla="*/ 3083443 h 3926723"/>
              <a:gd name="connsiteX12" fmla="*/ 0 w 4866640"/>
              <a:gd name="connsiteY12" fmla="*/ 3083443 h 3926723"/>
              <a:gd name="connsiteX13" fmla="*/ 1217899 w 4866640"/>
              <a:gd name="connsiteY13" fmla="*/ 0 h 3926723"/>
              <a:gd name="connsiteX14" fmla="*/ 4133819 w 4866640"/>
              <a:gd name="connsiteY14" fmla="*/ 0 h 3926723"/>
              <a:gd name="connsiteX15" fmla="*/ 2675859 w 4866640"/>
              <a:gd name="connsiteY15" fmla="*/ 2513724 h 39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640" h="3926723">
                <a:moveTo>
                  <a:pt x="3459480" y="1372359"/>
                </a:moveTo>
                <a:lnTo>
                  <a:pt x="4184618" y="1372359"/>
                </a:lnTo>
                <a:lnTo>
                  <a:pt x="3822049" y="1997478"/>
                </a:lnTo>
                <a:close/>
                <a:moveTo>
                  <a:pt x="3822049" y="684411"/>
                </a:moveTo>
                <a:lnTo>
                  <a:pt x="4184618" y="1309530"/>
                </a:lnTo>
                <a:lnTo>
                  <a:pt x="3459480" y="1309530"/>
                </a:lnTo>
                <a:close/>
                <a:moveTo>
                  <a:pt x="1457960" y="569719"/>
                </a:moveTo>
                <a:lnTo>
                  <a:pt x="2677871" y="2673014"/>
                </a:lnTo>
                <a:lnTo>
                  <a:pt x="3408680" y="1412999"/>
                </a:lnTo>
                <a:lnTo>
                  <a:pt x="4866640" y="3926723"/>
                </a:lnTo>
                <a:lnTo>
                  <a:pt x="1950720" y="3926723"/>
                </a:lnTo>
                <a:lnTo>
                  <a:pt x="2439822" y="3083443"/>
                </a:lnTo>
                <a:lnTo>
                  <a:pt x="0" y="3083443"/>
                </a:lnTo>
                <a:close/>
                <a:moveTo>
                  <a:pt x="1217899" y="0"/>
                </a:moveTo>
                <a:lnTo>
                  <a:pt x="4133819" y="0"/>
                </a:lnTo>
                <a:lnTo>
                  <a:pt x="2675859" y="2513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14059-EC48-E910-D5A8-DB1F57164161}"/>
              </a:ext>
            </a:extLst>
          </p:cNvPr>
          <p:cNvSpPr txBox="1">
            <a:spLocks/>
          </p:cNvSpPr>
          <p:nvPr userDrawn="1"/>
        </p:nvSpPr>
        <p:spPr>
          <a:xfrm>
            <a:off x="834713" y="997489"/>
            <a:ext cx="10515600" cy="33265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/>
                </a:solidFill>
              </a:rPr>
              <a:t>Click to edit subtitle</a:t>
            </a:r>
            <a:endParaRPr lang="en-ID" sz="16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32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8B30D-7265-4698-9BF3-B6A760AFF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6096000" cy="2628900"/>
          </a:xfrm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5BC887-BBCE-476C-B3B5-3959183BEA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229100"/>
            <a:ext cx="6096000" cy="2628900"/>
          </a:xfrm>
        </p:spPr>
        <p:txBody>
          <a:bodyPr rtlCol="0">
            <a:normAutofit/>
          </a:bodyPr>
          <a:lstStyle/>
          <a:p>
            <a:pPr lvl="0"/>
            <a:endParaRPr lang="en-ID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26B80-DC4E-7904-EFA3-B9D46486F2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DBF53-F699-C487-111B-324702F47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700407-4813-C3A1-30AD-5A10D5D71BB0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1ADF14C-F100-EE3F-9E17-94C5C9F60D5B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237FD-07DB-4F25-ACC8-04CB5B6FA29B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78E5D-E3CF-96B6-1866-E1EA522E8BA9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16548A9-F834-E761-312E-6D5668EDB2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917CD3E-5BE2-05C2-5939-8AFF97539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6096000" cy="525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43C8F-02C0-68CC-A4C6-FF95722C1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D35FC-E66A-82FF-E7F3-45F03E35A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E6897E-2A09-194A-698E-345ACAE44D6D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E0B645-C216-D370-9DBF-88AFB625691D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A7D7C7-AE29-3441-6421-9F75A635FCD5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60F57-C73F-051E-3992-927BB5C2E726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5BC3897-C3DB-C526-345E-1EB340066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5D2C22D-E73E-6998-A42C-3FC6B6E78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E6C97-7566-3E1B-B729-985F89BC2B20}"/>
              </a:ext>
            </a:extLst>
          </p:cNvPr>
          <p:cNvSpPr txBox="1"/>
          <p:nvPr userDrawn="1"/>
        </p:nvSpPr>
        <p:spPr>
          <a:xfrm>
            <a:off x="6565050" y="1904035"/>
            <a:ext cx="49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7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1600200"/>
            <a:ext cx="6096000" cy="525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2940B-6853-FC48-1A03-2CAA6D0B86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7C1AC-5C45-7D94-E4F5-A3635F5927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18565-885D-07C8-6488-C4087484C704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B6E8E7F-7DE1-1EE2-7B75-579CEEBDA59D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F20F3-B778-684C-FC18-A100338B51E6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1B2BF-DD9E-CC59-6F03-231FB7DF87AC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F32E9E4-93D5-9585-4443-2745F7C86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BCE54F1-9C7A-D99F-EDF3-ADF4326AC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8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21301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58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F78ED30-4170-3D83-5155-1991C8D03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16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F3FC721-38F0-33DD-561F-A49C81C95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3955" y="1767924"/>
            <a:ext cx="3367584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BEFDA947-1A8A-07DD-B7BC-1CFFFCD102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1953" y="624954"/>
            <a:ext cx="5608092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4DA3A-4C90-FFDC-785D-0AEDF1565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C3E561-6426-D4A7-04B5-3AACEDACCA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45908-5B61-26F9-BA80-134E61162692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EDBCFF7-6900-C6AC-75D3-F77B534081BC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DF7B6-D74F-05E6-D512-41EB50B76704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4AC78-F801-3FE6-6AE7-713848348406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4A4476-CA3A-60ED-D4AE-CC4F6CDEF4C4}"/>
              </a:ext>
            </a:extLst>
          </p:cNvPr>
          <p:cNvSpPr/>
          <p:nvPr userDrawn="1"/>
        </p:nvSpPr>
        <p:spPr>
          <a:xfrm>
            <a:off x="0" y="144683"/>
            <a:ext cx="12192000" cy="66959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06CDEF-DBE2-50DC-EDF5-01471AF54A70}"/>
              </a:ext>
            </a:extLst>
          </p:cNvPr>
          <p:cNvGrpSpPr/>
          <p:nvPr userDrawn="1"/>
        </p:nvGrpSpPr>
        <p:grpSpPr>
          <a:xfrm>
            <a:off x="507133" y="4111709"/>
            <a:ext cx="2216399" cy="1836130"/>
            <a:chOff x="507133" y="4067274"/>
            <a:chExt cx="2216399" cy="1880565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D17EC5DC-894D-0292-8F7B-F1250C852F70}"/>
                </a:ext>
              </a:extLst>
            </p:cNvPr>
            <p:cNvSpPr/>
            <p:nvPr/>
          </p:nvSpPr>
          <p:spPr>
            <a:xfrm>
              <a:off x="642816" y="4067274"/>
              <a:ext cx="2037279" cy="1880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B9478F-9052-8BF5-B098-99B9D4D4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3" y="4128613"/>
              <a:ext cx="2216399" cy="180418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37B8B5-496A-6125-81F0-2B8126D5565D}"/>
              </a:ext>
            </a:extLst>
          </p:cNvPr>
          <p:cNvSpPr txBox="1"/>
          <p:nvPr userDrawn="1"/>
        </p:nvSpPr>
        <p:spPr>
          <a:xfrm>
            <a:off x="549577" y="6009178"/>
            <a:ext cx="352853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National Alliance for Partnerships in Equity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B9190-3832-9FA7-EF6C-235C7BDD7ACF}"/>
              </a:ext>
            </a:extLst>
          </p:cNvPr>
          <p:cNvSpPr txBox="1"/>
          <p:nvPr userDrawn="1"/>
        </p:nvSpPr>
        <p:spPr>
          <a:xfrm>
            <a:off x="555364" y="6210598"/>
            <a:ext cx="11176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Napequity.org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87DA17-4CF4-3F5D-36C7-06E455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064" y="1947605"/>
            <a:ext cx="6979641" cy="8845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B6B723A-560C-2CB1-F53B-248089839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816" y="2956575"/>
            <a:ext cx="6991889" cy="36512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2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body" idx="1"/>
          </p:nvPr>
        </p:nvSpPr>
        <p:spPr>
          <a:xfrm>
            <a:off x="0" y="6324600"/>
            <a:ext cx="2235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1219170" lvl="1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000"/>
            </a:lvl2pPr>
            <a:lvl3pPr marL="1828754" lvl="2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800"/>
            </a:lvl3pPr>
            <a:lvl4pPr marL="2438339" lvl="3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4pPr>
            <a:lvl5pPr marL="3047924" lvl="4" indent="-30479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1600"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37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2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b2fe4ca621_0_254"/>
          <p:cNvSpPr>
            <a:spLocks noGrp="1"/>
          </p:cNvSpPr>
          <p:nvPr>
            <p:ph type="pic" idx="2"/>
          </p:nvPr>
        </p:nvSpPr>
        <p:spPr>
          <a:xfrm>
            <a:off x="6095994" y="4229100"/>
            <a:ext cx="6096106" cy="26289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g2b2fe4ca621_0_254"/>
          <p:cNvSpPr>
            <a:spLocks noGrp="1"/>
          </p:cNvSpPr>
          <p:nvPr>
            <p:ph type="pic" idx="3"/>
          </p:nvPr>
        </p:nvSpPr>
        <p:spPr>
          <a:xfrm>
            <a:off x="0" y="1600200"/>
            <a:ext cx="6096106" cy="26289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g2b2fe4ca621_0_254"/>
          <p:cNvSpPr>
            <a:spLocks noGrp="1"/>
          </p:cNvSpPr>
          <p:nvPr>
            <p:ph type="pic" idx="4"/>
          </p:nvPr>
        </p:nvSpPr>
        <p:spPr>
          <a:xfrm>
            <a:off x="6095994" y="1600200"/>
            <a:ext cx="6096106" cy="26289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g2b2fe4ca621_0_254"/>
          <p:cNvSpPr txBox="1">
            <a:spLocks noGrp="1"/>
          </p:cNvSpPr>
          <p:nvPr>
            <p:ph type="ftr" idx="11"/>
          </p:nvPr>
        </p:nvSpPr>
        <p:spPr>
          <a:xfrm>
            <a:off x="949885" y="6531550"/>
            <a:ext cx="5830041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F5F5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8" name="Google Shape;28;g2b2fe4ca621_0_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7" y="6046575"/>
            <a:ext cx="912256" cy="74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b2fe4ca621_0_254"/>
          <p:cNvSpPr/>
          <p:nvPr/>
        </p:nvSpPr>
        <p:spPr>
          <a:xfrm>
            <a:off x="11664037" y="6418369"/>
            <a:ext cx="352454" cy="35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0;g2b2fe4ca621_0_254"/>
          <p:cNvSpPr txBox="1"/>
          <p:nvPr/>
        </p:nvSpPr>
        <p:spPr>
          <a:xfrm>
            <a:off x="11589423" y="6410431"/>
            <a:ext cx="50153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g2b2fe4ca621_0_254"/>
          <p:cNvSpPr/>
          <p:nvPr/>
        </p:nvSpPr>
        <p:spPr>
          <a:xfrm>
            <a:off x="11589424" y="6416481"/>
            <a:ext cx="58192" cy="35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g2b2fe4ca621_0_254"/>
          <p:cNvSpPr/>
          <p:nvPr/>
        </p:nvSpPr>
        <p:spPr>
          <a:xfrm>
            <a:off x="11530577" y="6418369"/>
            <a:ext cx="45594" cy="35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g2b2fe4ca621_0_254"/>
          <p:cNvSpPr txBox="1">
            <a:spLocks noGrp="1"/>
          </p:cNvSpPr>
          <p:nvPr>
            <p:ph type="body" idx="1"/>
          </p:nvPr>
        </p:nvSpPr>
        <p:spPr>
          <a:xfrm>
            <a:off x="838199" y="994901"/>
            <a:ext cx="1051573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marR="0" lvl="0" indent="-22857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309" marR="0" lvl="1" indent="-22857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3" marR="0" lvl="2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7" marR="0" lvl="3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71" marR="0" lvl="4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6" marR="0" lvl="5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080" marR="0" lvl="6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234" marR="0" lvl="7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389" marR="0" lvl="8" indent="-34286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2b2fe4ca621_0_254"/>
          <p:cNvSpPr txBox="1">
            <a:spLocks noGrp="1"/>
          </p:cNvSpPr>
          <p:nvPr>
            <p:ph type="title"/>
          </p:nvPr>
        </p:nvSpPr>
        <p:spPr>
          <a:xfrm>
            <a:off x="838199" y="348320"/>
            <a:ext cx="1051573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8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770749" y="542219"/>
            <a:ext cx="6860276" cy="208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770749" y="476250"/>
            <a:ext cx="6860276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2"/>
          </p:nvPr>
        </p:nvSpPr>
        <p:spPr>
          <a:xfrm>
            <a:off x="1292320" y="2877705"/>
            <a:ext cx="1338774" cy="1338774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2" name="Google Shape;42;p8"/>
          <p:cNvSpPr>
            <a:spLocks noGrp="1"/>
          </p:cNvSpPr>
          <p:nvPr>
            <p:ph type="pic" idx="3"/>
          </p:nvPr>
        </p:nvSpPr>
        <p:spPr>
          <a:xfrm>
            <a:off x="3909237" y="2877705"/>
            <a:ext cx="1338774" cy="1338774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3" name="Google Shape;43;p8"/>
          <p:cNvSpPr>
            <a:spLocks noGrp="1"/>
          </p:cNvSpPr>
          <p:nvPr>
            <p:ph type="pic" idx="4"/>
          </p:nvPr>
        </p:nvSpPr>
        <p:spPr>
          <a:xfrm>
            <a:off x="6528359" y="2877705"/>
            <a:ext cx="1338774" cy="1338774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4" name="Google Shape;44;p8"/>
          <p:cNvSpPr>
            <a:spLocks noGrp="1"/>
          </p:cNvSpPr>
          <p:nvPr>
            <p:ph type="pic" idx="5"/>
          </p:nvPr>
        </p:nvSpPr>
        <p:spPr>
          <a:xfrm>
            <a:off x="9145276" y="2877705"/>
            <a:ext cx="1338774" cy="1338774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485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83312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620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1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9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2643190"/>
            <a:ext cx="80793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1143003"/>
            <a:ext cx="80793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8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4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7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2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DF5F5E-D201-C510-AD5F-153980D2FEA4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FCFEFB34-6BC7-07A0-782C-F11D4AF40E19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B41B0-7BA1-419C-F129-0A67C1F29D4B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F1340-317C-58F3-686B-326CE5C09F68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0972C04-5409-FB3D-9D6D-DDD2AF440A2C}"/>
              </a:ext>
            </a:extLst>
          </p:cNvPr>
          <p:cNvSpPr/>
          <p:nvPr userDrawn="1"/>
        </p:nvSpPr>
        <p:spPr>
          <a:xfrm>
            <a:off x="8147220" y="-5937"/>
            <a:ext cx="4069490" cy="152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78E7D4E-2BE7-C90A-D17B-DA107F4BAA89}"/>
              </a:ext>
            </a:extLst>
          </p:cNvPr>
          <p:cNvSpPr/>
          <p:nvPr userDrawn="1"/>
        </p:nvSpPr>
        <p:spPr>
          <a:xfrm>
            <a:off x="4032420" y="-5937"/>
            <a:ext cx="4151870" cy="152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5E1ACE5-F9A3-7B8E-B08F-ED06F3AC1C72}"/>
              </a:ext>
            </a:extLst>
          </p:cNvPr>
          <p:cNvSpPr/>
          <p:nvPr userDrawn="1"/>
        </p:nvSpPr>
        <p:spPr>
          <a:xfrm>
            <a:off x="0" y="-5937"/>
            <a:ext cx="4069490" cy="1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D4F56F-D282-0E3F-7B82-2B6DA694B3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45F9A16B-8FDB-3F2F-7547-5D10454110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91569" y="1516040"/>
            <a:ext cx="5872480" cy="4738300"/>
          </a:xfrm>
          <a:custGeom>
            <a:avLst/>
            <a:gdLst>
              <a:gd name="connsiteX0" fmla="*/ 3459480 w 4866640"/>
              <a:gd name="connsiteY0" fmla="*/ 1372359 h 3926723"/>
              <a:gd name="connsiteX1" fmla="*/ 4184618 w 4866640"/>
              <a:gd name="connsiteY1" fmla="*/ 1372359 h 3926723"/>
              <a:gd name="connsiteX2" fmla="*/ 3822049 w 4866640"/>
              <a:gd name="connsiteY2" fmla="*/ 1997478 h 3926723"/>
              <a:gd name="connsiteX3" fmla="*/ 3822049 w 4866640"/>
              <a:gd name="connsiteY3" fmla="*/ 684411 h 3926723"/>
              <a:gd name="connsiteX4" fmla="*/ 4184618 w 4866640"/>
              <a:gd name="connsiteY4" fmla="*/ 1309530 h 3926723"/>
              <a:gd name="connsiteX5" fmla="*/ 3459480 w 4866640"/>
              <a:gd name="connsiteY5" fmla="*/ 1309530 h 3926723"/>
              <a:gd name="connsiteX6" fmla="*/ 1457960 w 4866640"/>
              <a:gd name="connsiteY6" fmla="*/ 569719 h 3926723"/>
              <a:gd name="connsiteX7" fmla="*/ 2677871 w 4866640"/>
              <a:gd name="connsiteY7" fmla="*/ 2673014 h 3926723"/>
              <a:gd name="connsiteX8" fmla="*/ 3408680 w 4866640"/>
              <a:gd name="connsiteY8" fmla="*/ 1412999 h 3926723"/>
              <a:gd name="connsiteX9" fmla="*/ 4866640 w 4866640"/>
              <a:gd name="connsiteY9" fmla="*/ 3926723 h 3926723"/>
              <a:gd name="connsiteX10" fmla="*/ 1950720 w 4866640"/>
              <a:gd name="connsiteY10" fmla="*/ 3926723 h 3926723"/>
              <a:gd name="connsiteX11" fmla="*/ 2439822 w 4866640"/>
              <a:gd name="connsiteY11" fmla="*/ 3083443 h 3926723"/>
              <a:gd name="connsiteX12" fmla="*/ 0 w 4866640"/>
              <a:gd name="connsiteY12" fmla="*/ 3083443 h 3926723"/>
              <a:gd name="connsiteX13" fmla="*/ 1217899 w 4866640"/>
              <a:gd name="connsiteY13" fmla="*/ 0 h 3926723"/>
              <a:gd name="connsiteX14" fmla="*/ 4133819 w 4866640"/>
              <a:gd name="connsiteY14" fmla="*/ 0 h 3926723"/>
              <a:gd name="connsiteX15" fmla="*/ 2675859 w 4866640"/>
              <a:gd name="connsiteY15" fmla="*/ 2513724 h 39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640" h="3926723">
                <a:moveTo>
                  <a:pt x="3459480" y="1372359"/>
                </a:moveTo>
                <a:lnTo>
                  <a:pt x="4184618" y="1372359"/>
                </a:lnTo>
                <a:lnTo>
                  <a:pt x="3822049" y="1997478"/>
                </a:lnTo>
                <a:close/>
                <a:moveTo>
                  <a:pt x="3822049" y="684411"/>
                </a:moveTo>
                <a:lnTo>
                  <a:pt x="4184618" y="1309530"/>
                </a:lnTo>
                <a:lnTo>
                  <a:pt x="3459480" y="1309530"/>
                </a:lnTo>
                <a:close/>
                <a:moveTo>
                  <a:pt x="1457960" y="569719"/>
                </a:moveTo>
                <a:lnTo>
                  <a:pt x="2677871" y="2673014"/>
                </a:lnTo>
                <a:lnTo>
                  <a:pt x="3408680" y="1412999"/>
                </a:lnTo>
                <a:lnTo>
                  <a:pt x="4866640" y="3926723"/>
                </a:lnTo>
                <a:lnTo>
                  <a:pt x="1950720" y="3926723"/>
                </a:lnTo>
                <a:lnTo>
                  <a:pt x="2439822" y="3083443"/>
                </a:lnTo>
                <a:lnTo>
                  <a:pt x="0" y="3083443"/>
                </a:lnTo>
                <a:close/>
                <a:moveTo>
                  <a:pt x="1217899" y="0"/>
                </a:moveTo>
                <a:lnTo>
                  <a:pt x="4133819" y="0"/>
                </a:lnTo>
                <a:lnTo>
                  <a:pt x="2675859" y="2513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CBA721-111F-06E0-FB04-846C7B415E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C011A3-6B1D-FCE4-B81B-C7475ED8A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2CC1B7-BC6E-0D40-70DF-E93ABE24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86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64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1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35407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21957F-D4DE-5EEE-42D6-DEED3A291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EFCD1-7C57-F61B-45DB-18FC283F587A}"/>
              </a:ext>
            </a:extLst>
          </p:cNvPr>
          <p:cNvSpPr/>
          <p:nvPr userDrawn="1"/>
        </p:nvSpPr>
        <p:spPr>
          <a:xfrm>
            <a:off x="0" y="5140325"/>
            <a:ext cx="12192000" cy="1717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ID" altLang="en-US">
              <a:solidFill>
                <a:srgbClr val="FFFFFF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55394E-78DC-8608-7314-9DDAB2261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8924" y="5828442"/>
            <a:ext cx="9702114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1726C-01BD-5DCC-A270-E521FDDE35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8924" y="5486367"/>
            <a:ext cx="9702114" cy="34207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text/header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0CAF2-4578-8FE8-8F76-6285F0914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47103" y="2563738"/>
            <a:ext cx="1793857" cy="17952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255143" y="2563738"/>
            <a:ext cx="1793857" cy="17952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552463" y="2563738"/>
            <a:ext cx="1793857" cy="17952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849783" y="2563738"/>
            <a:ext cx="1793857" cy="1795255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30BDC100-7F2F-DE6A-458D-DD6BA9D99F6F}"/>
              </a:ext>
            </a:extLst>
          </p:cNvPr>
          <p:cNvSpPr/>
          <p:nvPr userDrawn="1"/>
        </p:nvSpPr>
        <p:spPr>
          <a:xfrm>
            <a:off x="4032420" y="-5937"/>
            <a:ext cx="4151870" cy="152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05BCB8E3-34F9-4E2E-9F22-F2E362E75BA5}"/>
              </a:ext>
            </a:extLst>
          </p:cNvPr>
          <p:cNvSpPr/>
          <p:nvPr userDrawn="1"/>
        </p:nvSpPr>
        <p:spPr>
          <a:xfrm>
            <a:off x="0" y="-5937"/>
            <a:ext cx="4069490" cy="1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97A87B-5F62-1809-E96A-122D648C35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464B7061-9CAC-AACF-2FEB-45F96AE8EDD9}"/>
              </a:ext>
            </a:extLst>
          </p:cNvPr>
          <p:cNvSpPr/>
          <p:nvPr userDrawn="1"/>
        </p:nvSpPr>
        <p:spPr>
          <a:xfrm>
            <a:off x="8147220" y="-5937"/>
            <a:ext cx="4069490" cy="152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F0184F7-B609-BFF8-F9AC-6887887EE1E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34849F3-5CC5-C620-0C10-E57BB07F3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271F20-CF67-CB8E-4903-03860C37E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51467B-8BB3-6E70-CD69-41C6657B40B5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C8E09BA-83F9-FE64-66AB-B5B4F061FDDD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1C5C1C-3643-7BC1-C5D3-6037CF89BEB7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740E58-BA68-51EB-7FFB-CE619AA3324D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6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356360" y="1901190"/>
            <a:ext cx="1980000" cy="19800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356360" y="4015654"/>
            <a:ext cx="1980000" cy="19800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5E63870A-D965-3800-D453-9CA2C42DD091}"/>
              </a:ext>
            </a:extLst>
          </p:cNvPr>
          <p:cNvSpPr/>
          <p:nvPr userDrawn="1"/>
        </p:nvSpPr>
        <p:spPr>
          <a:xfrm>
            <a:off x="4032420" y="-5937"/>
            <a:ext cx="4151870" cy="152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55F0A9E4-4168-3C2C-16B9-5AF62F8DC05B}"/>
              </a:ext>
            </a:extLst>
          </p:cNvPr>
          <p:cNvSpPr/>
          <p:nvPr userDrawn="1"/>
        </p:nvSpPr>
        <p:spPr>
          <a:xfrm>
            <a:off x="0" y="-5937"/>
            <a:ext cx="4069490" cy="1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107908-3B10-2AA1-3E41-9D368FBF2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B7A9B52C-54A4-5793-20F8-EA28FA881B43}"/>
              </a:ext>
            </a:extLst>
          </p:cNvPr>
          <p:cNvSpPr/>
          <p:nvPr userDrawn="1"/>
        </p:nvSpPr>
        <p:spPr>
          <a:xfrm>
            <a:off x="8147220" y="-5937"/>
            <a:ext cx="4069490" cy="152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EE1B85F-F452-E5A2-4956-EAA4AC21F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110" y="2132204"/>
            <a:ext cx="7623690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text/header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BA0014EA-BA7E-2DF5-5DE1-DFC0400C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1409" y="4297155"/>
            <a:ext cx="7623690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text/header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59975C6-BC30-61BE-465A-3C4AF92ACA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0108" y="2568627"/>
            <a:ext cx="7623691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66C9BD8-ECA8-1B3B-4624-CDB30A0329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1409" y="4737025"/>
            <a:ext cx="7623691" cy="342075"/>
          </a:xfrm>
        </p:spPr>
        <p:txBody>
          <a:bodyPr anchor="b"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B023760-AC28-3E60-5792-4020EB7C9C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E6F95E3-C98F-1817-13F3-C4255C5DDC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E135AB-1D68-CB95-0983-BF61906C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80910-6F48-E430-FB97-10ED615F523C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D6F89AD-2BDE-18E1-6EC5-86C141A29E73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5514E-C48A-70AB-EC25-BB16F7DC2EA3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DFB4E-DD76-FC83-3218-616845B8A736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5A6982-1C5F-3516-8634-FB1B11546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1778D3-9B60-41AF-EBD6-4EC917F41D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FF74CFE-4629-1C46-DDF8-09E9FA3E9B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984235-DD2B-0E36-A989-3EB1362EE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FF2CC-35BE-AEF8-FC42-46F091289546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154ECDF2-C445-0B39-2FAA-85444321BEEB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5D0EF-F7AD-5E43-DBD2-9DADC0E82416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CF1AAF-B919-C915-7925-A322BE68142A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5803969-A3B8-07FF-DA08-4A6718879EED}"/>
              </a:ext>
            </a:extLst>
          </p:cNvPr>
          <p:cNvSpPr txBox="1">
            <a:spLocks/>
          </p:cNvSpPr>
          <p:nvPr userDrawn="1"/>
        </p:nvSpPr>
        <p:spPr>
          <a:xfrm>
            <a:off x="11589436" y="6346774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58EE22-C6B1-FE7C-CA21-CDA9013B6A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1868683-D365-754E-3CEE-0E1AE6B63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FE1816-F248-0F71-05AE-315C64D74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012952-EC78-9DAF-93E3-650F60FFD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78B2A8-6DA8-BD23-3A6E-B53FB7E40B9C}"/>
              </a:ext>
            </a:extLst>
          </p:cNvPr>
          <p:cNvSpPr/>
          <p:nvPr userDrawn="1"/>
        </p:nvSpPr>
        <p:spPr>
          <a:xfrm>
            <a:off x="11664049" y="6418369"/>
            <a:ext cx="352425" cy="350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9E59810-5448-5435-3C04-30D0B2FA4FD8}"/>
              </a:ext>
            </a:extLst>
          </p:cNvPr>
          <p:cNvSpPr txBox="1">
            <a:spLocks/>
          </p:cNvSpPr>
          <p:nvPr userDrawn="1"/>
        </p:nvSpPr>
        <p:spPr>
          <a:xfrm>
            <a:off x="11589436" y="6410431"/>
            <a:ext cx="5016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503030403020204" pitchFamily="34" charset="0"/>
              </a:defRPr>
            </a:lvl9pPr>
          </a:lstStyle>
          <a:p>
            <a:pPr algn="ctr" eaLnBrk="1" hangingPunct="1"/>
            <a:fld id="{288EE5CE-E611-42B8-8E51-CCAF8A356588}" type="slidenum">
              <a:rPr lang="en-US" altLang="en-US" sz="1000">
                <a:solidFill>
                  <a:schemeClr val="bg2"/>
                </a:solidFill>
                <a:latin typeface="+mj-lt"/>
              </a:rPr>
              <a:pPr algn="ctr" eaLnBrk="1" hangingPunct="1"/>
              <a:t>‹#›</a:t>
            </a:fld>
            <a:endParaRPr lang="en-US" altLang="en-US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1D832-6C17-44A2-B9E6-1FE2CC207578}"/>
              </a:ext>
            </a:extLst>
          </p:cNvPr>
          <p:cNvSpPr/>
          <p:nvPr userDrawn="1"/>
        </p:nvSpPr>
        <p:spPr>
          <a:xfrm>
            <a:off x="11589436" y="6416481"/>
            <a:ext cx="58137" cy="350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FDCDF-1597-20B5-6020-0B05C9AAA495}"/>
              </a:ext>
            </a:extLst>
          </p:cNvPr>
          <p:cNvSpPr/>
          <p:nvPr userDrawn="1"/>
        </p:nvSpPr>
        <p:spPr>
          <a:xfrm>
            <a:off x="11530589" y="6418369"/>
            <a:ext cx="45719" cy="350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6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724753" y="2057400"/>
            <a:ext cx="1338493" cy="1338493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4724753" y="5062307"/>
            <a:ext cx="1338493" cy="1338493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922553" y="3559854"/>
            <a:ext cx="1338493" cy="1338493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675409A-8DAE-BD65-1437-F53BC36F27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5DAE0F6-44CB-AB6E-5557-D57FC20BB8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fld id="{20910D34-3DA8-460A-8BDA-543909A803B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6313A95-A815-FDB2-3E3B-314C8F69F7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4901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01426A-D9BD-21C1-4ACC-26F5C1DD4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8320"/>
            <a:ext cx="10515600" cy="6375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A5545-321C-F72B-48F3-DA2CDA93FF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" y="6046574"/>
            <a:ext cx="912372" cy="74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265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A22F4D-2CC0-9A32-5431-7AD8D2857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89CCA1E-B0A9-EA23-0DA4-FA098087E97F}"/>
              </a:ext>
            </a:extLst>
          </p:cNvPr>
          <p:cNvSpPr/>
          <p:nvPr userDrawn="1"/>
        </p:nvSpPr>
        <p:spPr>
          <a:xfrm>
            <a:off x="8147220" y="-5937"/>
            <a:ext cx="4044780" cy="152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91917CF-8C96-2281-900A-59A8E1D83803}"/>
              </a:ext>
            </a:extLst>
          </p:cNvPr>
          <p:cNvSpPr/>
          <p:nvPr userDrawn="1"/>
        </p:nvSpPr>
        <p:spPr>
          <a:xfrm>
            <a:off x="4032420" y="-5937"/>
            <a:ext cx="4151870" cy="152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86CD33C-6F19-00B4-77C9-99DE952F0A42}"/>
              </a:ext>
            </a:extLst>
          </p:cNvPr>
          <p:cNvSpPr/>
          <p:nvPr userDrawn="1"/>
        </p:nvSpPr>
        <p:spPr>
          <a:xfrm>
            <a:off x="0" y="-5937"/>
            <a:ext cx="4069490" cy="1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1" r:id="rId2"/>
    <p:sldLayoutId id="2147483693" r:id="rId3"/>
    <p:sldLayoutId id="2147483711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9" r:id="rId16"/>
    <p:sldLayoutId id="2147483710" r:id="rId17"/>
    <p:sldLayoutId id="2147483692" r:id="rId18"/>
    <p:sldLayoutId id="2147483731" r:id="rId19"/>
    <p:sldLayoutId id="2147483732" r:id="rId20"/>
    <p:sldLayoutId id="2147483743" r:id="rId21"/>
    <p:sldLayoutId id="2147483744" r:id="rId2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6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772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-101600" y="6602268"/>
            <a:ext cx="1625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AFD1D91-4DA7-0A07-2E6A-868B62A7DF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4E7A54-03E6-6AAA-9D42-301308D3FB0E}"/>
              </a:ext>
            </a:extLst>
          </p:cNvPr>
          <p:cNvSpPr/>
          <p:nvPr/>
        </p:nvSpPr>
        <p:spPr>
          <a:xfrm>
            <a:off x="0" y="-17361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A39D2-D0DF-CD08-5791-193686F02CA1}"/>
              </a:ext>
            </a:extLst>
          </p:cNvPr>
          <p:cNvSpPr txBox="1"/>
          <p:nvPr/>
        </p:nvSpPr>
        <p:spPr>
          <a:xfrm>
            <a:off x="549577" y="1132849"/>
            <a:ext cx="103777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2F2F2"/>
                </a:solidFill>
                <a:latin typeface="Montserrat" panose="00000500000000000000" pitchFamily="2" charset="0"/>
              </a:rPr>
              <a:t>Evolving Attitudes Around Equity – What This Means for CTE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2F2F2"/>
              </a:solidFill>
              <a:latin typeface="Montserrat" panose="000005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2F2F2"/>
                </a:solidFill>
                <a:latin typeface="Montserrat" panose="00000500000000000000" pitchFamily="2" charset="0"/>
              </a:rPr>
              <a:t>ECMC Foundation’s CTE Leadership Collaborative Convening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4F772D-A164-C5A5-A1C1-35946E72B41A}"/>
              </a:ext>
            </a:extLst>
          </p:cNvPr>
          <p:cNvGrpSpPr/>
          <p:nvPr/>
        </p:nvGrpSpPr>
        <p:grpSpPr>
          <a:xfrm>
            <a:off x="507133" y="4067274"/>
            <a:ext cx="2216399" cy="1880565"/>
            <a:chOff x="507133" y="4067274"/>
            <a:chExt cx="2216399" cy="1880565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F1C903F3-93BC-0320-C7DE-AF2FCB80D852}"/>
                </a:ext>
              </a:extLst>
            </p:cNvPr>
            <p:cNvSpPr/>
            <p:nvPr/>
          </p:nvSpPr>
          <p:spPr>
            <a:xfrm>
              <a:off x="642816" y="4067274"/>
              <a:ext cx="2037279" cy="1880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9CB617-5A46-2BC4-AF02-70B4EAA02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3" y="4128613"/>
              <a:ext cx="2216399" cy="180418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36609E-F4A5-819C-FFC9-5D486138C5D5}"/>
              </a:ext>
            </a:extLst>
          </p:cNvPr>
          <p:cNvSpPr txBox="1"/>
          <p:nvPr/>
        </p:nvSpPr>
        <p:spPr>
          <a:xfrm>
            <a:off x="549577" y="6009178"/>
            <a:ext cx="352853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National Alliance for Partnerships in Equity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7FC6D-D430-10CB-5B07-31CF49AF0ED3}"/>
              </a:ext>
            </a:extLst>
          </p:cNvPr>
          <p:cNvSpPr txBox="1"/>
          <p:nvPr/>
        </p:nvSpPr>
        <p:spPr>
          <a:xfrm>
            <a:off x="549577" y="3682898"/>
            <a:ext cx="390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Brittany H. Brady, Ed.M., CAP®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EE433-4223-B2E5-394B-52CDF4BCDA7A}"/>
              </a:ext>
            </a:extLst>
          </p:cNvPr>
          <p:cNvSpPr txBox="1"/>
          <p:nvPr/>
        </p:nvSpPr>
        <p:spPr>
          <a:xfrm>
            <a:off x="555364" y="6210598"/>
            <a:ext cx="11176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Napequity.org</a:t>
            </a: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4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9624" y="6106764"/>
            <a:ext cx="701583" cy="57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4"/>
          <p:cNvPicPr preferRelativeResize="0"/>
          <p:nvPr/>
        </p:nvPicPr>
        <p:blipFill rotWithShape="1">
          <a:blip r:embed="rId4">
            <a:alphaModFix/>
          </a:blip>
          <a:srcRect t="1041" b="4252"/>
          <a:stretch/>
        </p:blipFill>
        <p:spPr>
          <a:xfrm>
            <a:off x="2021361" y="447"/>
            <a:ext cx="7859133" cy="6857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E6D3B-4B76-4A81-885F-CCB968AA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Connect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F5034-6462-4D68-A87E-2A802B2CFD25}"/>
              </a:ext>
            </a:extLst>
          </p:cNvPr>
          <p:cNvSpPr txBox="1"/>
          <p:nvPr/>
        </p:nvSpPr>
        <p:spPr>
          <a:xfrm>
            <a:off x="838200" y="985915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What does this mean for our postsecondary learners?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What do they need from 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What mindsets and mental models do we need to affirm or disrupt to get us there?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97481-9C8C-4EF8-876F-951C780E635E}"/>
              </a:ext>
            </a:extLst>
          </p:cNvPr>
          <p:cNvSpPr txBox="1"/>
          <p:nvPr/>
        </p:nvSpPr>
        <p:spPr>
          <a:xfrm>
            <a:off x="3046535" y="3244334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5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Upward trend">
            <a:extLst>
              <a:ext uri="{FF2B5EF4-FFF2-40B4-BE49-F238E27FC236}">
                <a16:creationId xmlns:a16="http://schemas.microsoft.com/office/drawing/2014/main" id="{C3F39C20-1000-8545-A022-9BDC26E80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5836" y="-648627"/>
            <a:ext cx="8628844" cy="86288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EA2B70-BE0B-974C-B74C-0932B257AE12}"/>
              </a:ext>
            </a:extLst>
          </p:cNvPr>
          <p:cNvSpPr/>
          <p:nvPr/>
        </p:nvSpPr>
        <p:spPr>
          <a:xfrm>
            <a:off x="1876426" y="920621"/>
            <a:ext cx="58684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1" hangingPunct="1">
              <a:defRPr/>
            </a:pPr>
            <a:r>
              <a:rPr lang="en-US" sz="5400" dirty="0">
                <a:solidFill>
                  <a:prstClr val="white"/>
                </a:solidFill>
                <a:latin typeface="Helvetica" pitchFamily="2" charset="0"/>
                <a:ea typeface="MS PGothic" pitchFamily="34" charset="-128"/>
              </a:rPr>
              <a:t>1960-2008</a:t>
            </a:r>
          </a:p>
          <a:p>
            <a:pPr defTabSz="457189" eaLnBrk="1" hangingPunct="1">
              <a:defRPr/>
            </a:pPr>
            <a:r>
              <a:rPr lang="en-US" sz="4400" dirty="0">
                <a:solidFill>
                  <a:prstClr val="white"/>
                </a:solidFill>
                <a:latin typeface="Helvetica" pitchFamily="2" charset="0"/>
                <a:ea typeface="MS PGothic" pitchFamily="34" charset="-128"/>
              </a:rPr>
              <a:t>More than 25% of the growth in productivity is associated with reducing occupational barriers for Black people and women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F0B8F8-EA01-9544-86C2-BA90926F6C7C}"/>
              </a:ext>
            </a:extLst>
          </p:cNvPr>
          <p:cNvSpPr txBox="1">
            <a:spLocks/>
          </p:cNvSpPr>
          <p:nvPr/>
        </p:nvSpPr>
        <p:spPr>
          <a:xfrm>
            <a:off x="1816612" y="6016312"/>
            <a:ext cx="7997825" cy="547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prstClr val="white"/>
                </a:solidFill>
              </a:rPr>
              <a:t>Turner, A. (2023), </a:t>
            </a:r>
            <a:r>
              <a:rPr lang="en-US" sz="1800" i="1" dirty="0">
                <a:solidFill>
                  <a:prstClr val="white"/>
                </a:solidFill>
              </a:rPr>
              <a:t>The Business Case For Racial Equity: A Strategy For Growth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Google Shape;143;p1">
            <a:extLst>
              <a:ext uri="{FF2B5EF4-FFF2-40B4-BE49-F238E27FC236}">
                <a16:creationId xmlns:a16="http://schemas.microsoft.com/office/drawing/2014/main" id="{888EA857-2EAB-4B9D-BA3D-B9BD016F23F2}"/>
              </a:ext>
            </a:extLst>
          </p:cNvPr>
          <p:cNvSpPr txBox="1"/>
          <p:nvPr/>
        </p:nvSpPr>
        <p:spPr>
          <a:xfrm>
            <a:off x="9220200" y="6561513"/>
            <a:ext cx="13858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© NAPE EF 2023</a:t>
            </a:r>
            <a:endParaRPr sz="1400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94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97B882C2-417A-4EBA-8ACC-EC43CA111ADF}"/>
              </a:ext>
            </a:extLst>
          </p:cNvPr>
          <p:cNvSpPr/>
          <p:nvPr/>
        </p:nvSpPr>
        <p:spPr>
          <a:xfrm>
            <a:off x="4000500" y="4483597"/>
            <a:ext cx="4017962" cy="817563"/>
          </a:xfrm>
          <a:prstGeom prst="roundRect">
            <a:avLst>
              <a:gd name="adj" fmla="val 3799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r" eaLnBrk="1" hangingPunct="1"/>
            <a:endParaRPr lang="en-US" altLang="en-US" sz="1200" b="1">
              <a:solidFill>
                <a:schemeClr val="bg2"/>
              </a:solidFill>
            </a:endParaRPr>
          </a:p>
        </p:txBody>
      </p:sp>
      <p:cxnSp>
        <p:nvCxnSpPr>
          <p:cNvPr id="41" name="Straight Arrow Connector 17">
            <a:extLst>
              <a:ext uri="{FF2B5EF4-FFF2-40B4-BE49-F238E27FC236}">
                <a16:creationId xmlns:a16="http://schemas.microsoft.com/office/drawing/2014/main" id="{0B127647-6581-310B-C088-62F1A7A2C567}"/>
              </a:ext>
            </a:extLst>
          </p:cNvPr>
          <p:cNvCxnSpPr/>
          <p:nvPr/>
        </p:nvCxnSpPr>
        <p:spPr>
          <a:xfrm>
            <a:off x="2451100" y="2099172"/>
            <a:ext cx="1030287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341713C-B790-C2D6-A57A-0345E7D47272}"/>
              </a:ext>
            </a:extLst>
          </p:cNvPr>
          <p:cNvSpPr/>
          <p:nvPr/>
        </p:nvSpPr>
        <p:spPr>
          <a:xfrm>
            <a:off x="1570037" y="1718172"/>
            <a:ext cx="763588" cy="763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6DD4924-06DA-8547-771F-57F932263A7B}"/>
              </a:ext>
            </a:extLst>
          </p:cNvPr>
          <p:cNvSpPr/>
          <p:nvPr/>
        </p:nvSpPr>
        <p:spPr>
          <a:xfrm>
            <a:off x="3598862" y="1718172"/>
            <a:ext cx="763588" cy="763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FEFFD5-8FF9-A1CE-AB7E-33E6F6424757}"/>
              </a:ext>
            </a:extLst>
          </p:cNvPr>
          <p:cNvSpPr/>
          <p:nvPr/>
        </p:nvSpPr>
        <p:spPr>
          <a:xfrm>
            <a:off x="5627687" y="1718172"/>
            <a:ext cx="762000" cy="763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DFD5F2-578B-8820-7D66-EF4061C051B4}"/>
              </a:ext>
            </a:extLst>
          </p:cNvPr>
          <p:cNvSpPr/>
          <p:nvPr/>
        </p:nvSpPr>
        <p:spPr>
          <a:xfrm>
            <a:off x="7613650" y="1718172"/>
            <a:ext cx="763587" cy="7635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7809362-C7FA-6E2B-A8C1-B8FA787138FD}"/>
              </a:ext>
            </a:extLst>
          </p:cNvPr>
          <p:cNvSpPr/>
          <p:nvPr/>
        </p:nvSpPr>
        <p:spPr>
          <a:xfrm>
            <a:off x="9696450" y="1718172"/>
            <a:ext cx="763587" cy="7635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5" name="Straight Arrow Connector 17">
            <a:extLst>
              <a:ext uri="{FF2B5EF4-FFF2-40B4-BE49-F238E27FC236}">
                <a16:creationId xmlns:a16="http://schemas.microsoft.com/office/drawing/2014/main" id="{020B9BF8-A244-80A9-EA3D-737F2C3487AF}"/>
              </a:ext>
            </a:extLst>
          </p:cNvPr>
          <p:cNvCxnSpPr/>
          <p:nvPr/>
        </p:nvCxnSpPr>
        <p:spPr>
          <a:xfrm>
            <a:off x="4479925" y="2099172"/>
            <a:ext cx="1030287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7">
            <a:extLst>
              <a:ext uri="{FF2B5EF4-FFF2-40B4-BE49-F238E27FC236}">
                <a16:creationId xmlns:a16="http://schemas.microsoft.com/office/drawing/2014/main" id="{B9D64C6F-341D-AAD2-63EA-0A3C913EF3B1}"/>
              </a:ext>
            </a:extLst>
          </p:cNvPr>
          <p:cNvCxnSpPr/>
          <p:nvPr/>
        </p:nvCxnSpPr>
        <p:spPr>
          <a:xfrm>
            <a:off x="6508750" y="2099172"/>
            <a:ext cx="1030287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7">
            <a:extLst>
              <a:ext uri="{FF2B5EF4-FFF2-40B4-BE49-F238E27FC236}">
                <a16:creationId xmlns:a16="http://schemas.microsoft.com/office/drawing/2014/main" id="{53AAB369-3A28-499B-3E75-C0650F1677E4}"/>
              </a:ext>
            </a:extLst>
          </p:cNvPr>
          <p:cNvCxnSpPr/>
          <p:nvPr/>
        </p:nvCxnSpPr>
        <p:spPr>
          <a:xfrm>
            <a:off x="8539162" y="2099172"/>
            <a:ext cx="1030288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A98A253-E959-ACD9-D17B-B532467CB371}"/>
              </a:ext>
            </a:extLst>
          </p:cNvPr>
          <p:cNvGrpSpPr/>
          <p:nvPr/>
        </p:nvGrpSpPr>
        <p:grpSpPr>
          <a:xfrm>
            <a:off x="1771226" y="1854967"/>
            <a:ext cx="360006" cy="489750"/>
            <a:chOff x="7523163" y="1893888"/>
            <a:chExt cx="801688" cy="1090612"/>
          </a:xfrm>
          <a:solidFill>
            <a:schemeClr val="bg2"/>
          </a:solidFill>
        </p:grpSpPr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F3E8FF2C-5E2E-5470-7EA3-3EA08B58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05CC3B1-A57A-A526-0958-A887926B0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2DD927B6-9091-8040-CBE8-AE6CC9061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CACD14B2-63E0-4908-A483-7625931DB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B6345791-87F4-EC98-B821-C91E0ECD0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1F79543C-5C3D-635D-4C71-C57F25CC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DEC15FB8-7505-F069-0320-F5BF3ECE1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26D01BAB-5235-94C8-9F7F-B7131FBCA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4" name="Freeform 20">
            <a:extLst>
              <a:ext uri="{FF2B5EF4-FFF2-40B4-BE49-F238E27FC236}">
                <a16:creationId xmlns:a16="http://schemas.microsoft.com/office/drawing/2014/main" id="{F4FB407F-AC43-91A3-8656-6ED37CF503B4}"/>
              </a:ext>
            </a:extLst>
          </p:cNvPr>
          <p:cNvSpPr>
            <a:spLocks noEditPoints="1"/>
          </p:cNvSpPr>
          <p:nvPr/>
        </p:nvSpPr>
        <p:spPr bwMode="auto">
          <a:xfrm>
            <a:off x="5808523" y="1913021"/>
            <a:ext cx="414338" cy="350838"/>
          </a:xfrm>
          <a:custGeom>
            <a:avLst/>
            <a:gdLst>
              <a:gd name="T0" fmla="*/ 37141 w 190"/>
              <a:gd name="T1" fmla="*/ 181764 h 160"/>
              <a:gd name="T2" fmla="*/ 135455 w 190"/>
              <a:gd name="T3" fmla="*/ 181764 h 160"/>
              <a:gd name="T4" fmla="*/ 135455 w 190"/>
              <a:gd name="T5" fmla="*/ 208043 h 160"/>
              <a:gd name="T6" fmla="*/ 102684 w 190"/>
              <a:gd name="T7" fmla="*/ 208043 h 160"/>
              <a:gd name="T8" fmla="*/ 50249 w 190"/>
              <a:gd name="T9" fmla="*/ 260601 h 160"/>
              <a:gd name="T10" fmla="*/ 50249 w 190"/>
              <a:gd name="T11" fmla="*/ 208043 h 160"/>
              <a:gd name="T12" fmla="*/ 37141 w 190"/>
              <a:gd name="T13" fmla="*/ 208043 h 160"/>
              <a:gd name="T14" fmla="*/ 0 w 190"/>
              <a:gd name="T15" fmla="*/ 168624 h 160"/>
              <a:gd name="T16" fmla="*/ 0 w 190"/>
              <a:gd name="T17" fmla="*/ 37229 h 160"/>
              <a:gd name="T18" fmla="*/ 37141 w 190"/>
              <a:gd name="T19" fmla="*/ 0 h 160"/>
              <a:gd name="T20" fmla="*/ 229400 w 190"/>
              <a:gd name="T21" fmla="*/ 0 h 160"/>
              <a:gd name="T22" fmla="*/ 266540 w 190"/>
              <a:gd name="T23" fmla="*/ 37229 h 160"/>
              <a:gd name="T24" fmla="*/ 266540 w 190"/>
              <a:gd name="T25" fmla="*/ 76647 h 160"/>
              <a:gd name="T26" fmla="*/ 240323 w 190"/>
              <a:gd name="T27" fmla="*/ 76647 h 160"/>
              <a:gd name="T28" fmla="*/ 240323 w 190"/>
              <a:gd name="T29" fmla="*/ 37229 h 160"/>
              <a:gd name="T30" fmla="*/ 229400 w 190"/>
              <a:gd name="T31" fmla="*/ 24089 h 160"/>
              <a:gd name="T32" fmla="*/ 37141 w 190"/>
              <a:gd name="T33" fmla="*/ 24089 h 160"/>
              <a:gd name="T34" fmla="*/ 24032 w 190"/>
              <a:gd name="T35" fmla="*/ 37229 h 160"/>
              <a:gd name="T36" fmla="*/ 24032 w 190"/>
              <a:gd name="T37" fmla="*/ 168624 h 160"/>
              <a:gd name="T38" fmla="*/ 37141 w 190"/>
              <a:gd name="T39" fmla="*/ 181764 h 160"/>
              <a:gd name="T40" fmla="*/ 415104 w 190"/>
              <a:gd name="T41" fmla="*/ 127016 h 160"/>
              <a:gd name="T42" fmla="*/ 415104 w 190"/>
              <a:gd name="T43" fmla="*/ 260601 h 160"/>
              <a:gd name="T44" fmla="*/ 377963 w 190"/>
              <a:gd name="T45" fmla="*/ 297830 h 160"/>
              <a:gd name="T46" fmla="*/ 364855 w 190"/>
              <a:gd name="T47" fmla="*/ 297830 h 160"/>
              <a:gd name="T48" fmla="*/ 364855 w 190"/>
              <a:gd name="T49" fmla="*/ 350388 h 160"/>
              <a:gd name="T50" fmla="*/ 312420 w 190"/>
              <a:gd name="T51" fmla="*/ 297830 h 160"/>
              <a:gd name="T52" fmla="*/ 185704 w 190"/>
              <a:gd name="T53" fmla="*/ 297830 h 160"/>
              <a:gd name="T54" fmla="*/ 148564 w 190"/>
              <a:gd name="T55" fmla="*/ 260601 h 160"/>
              <a:gd name="T56" fmla="*/ 148564 w 190"/>
              <a:gd name="T57" fmla="*/ 127016 h 160"/>
              <a:gd name="T58" fmla="*/ 185704 w 190"/>
              <a:gd name="T59" fmla="*/ 89787 h 160"/>
              <a:gd name="T60" fmla="*/ 377963 w 190"/>
              <a:gd name="T61" fmla="*/ 89787 h 160"/>
              <a:gd name="T62" fmla="*/ 415104 w 190"/>
              <a:gd name="T63" fmla="*/ 127016 h 160"/>
              <a:gd name="T64" fmla="*/ 391072 w 190"/>
              <a:gd name="T65" fmla="*/ 127016 h 160"/>
              <a:gd name="T66" fmla="*/ 377963 w 190"/>
              <a:gd name="T67" fmla="*/ 116066 h 160"/>
              <a:gd name="T68" fmla="*/ 185704 w 190"/>
              <a:gd name="T69" fmla="*/ 116066 h 160"/>
              <a:gd name="T70" fmla="*/ 174781 w 190"/>
              <a:gd name="T71" fmla="*/ 127016 h 160"/>
              <a:gd name="T72" fmla="*/ 174781 w 190"/>
              <a:gd name="T73" fmla="*/ 260601 h 160"/>
              <a:gd name="T74" fmla="*/ 185704 w 190"/>
              <a:gd name="T75" fmla="*/ 271551 h 160"/>
              <a:gd name="T76" fmla="*/ 377963 w 190"/>
              <a:gd name="T77" fmla="*/ 271551 h 160"/>
              <a:gd name="T78" fmla="*/ 391072 w 190"/>
              <a:gd name="T79" fmla="*/ 260601 h 160"/>
              <a:gd name="T80" fmla="*/ 391072 w 190"/>
              <a:gd name="T81" fmla="*/ 127016 h 160"/>
              <a:gd name="T82" fmla="*/ 349561 w 190"/>
              <a:gd name="T83" fmla="*/ 177384 h 160"/>
              <a:gd name="T84" fmla="*/ 334268 w 190"/>
              <a:gd name="T85" fmla="*/ 192713 h 160"/>
              <a:gd name="T86" fmla="*/ 349561 w 190"/>
              <a:gd name="T87" fmla="*/ 208043 h 160"/>
              <a:gd name="T88" fmla="*/ 367039 w 190"/>
              <a:gd name="T89" fmla="*/ 192713 h 160"/>
              <a:gd name="T90" fmla="*/ 349561 w 190"/>
              <a:gd name="T91" fmla="*/ 177384 h 160"/>
              <a:gd name="T92" fmla="*/ 281834 w 190"/>
              <a:gd name="T93" fmla="*/ 177384 h 160"/>
              <a:gd name="T94" fmla="*/ 266540 w 190"/>
              <a:gd name="T95" fmla="*/ 192713 h 160"/>
              <a:gd name="T96" fmla="*/ 281834 w 190"/>
              <a:gd name="T97" fmla="*/ 208043 h 160"/>
              <a:gd name="T98" fmla="*/ 297127 w 190"/>
              <a:gd name="T99" fmla="*/ 192713 h 160"/>
              <a:gd name="T100" fmla="*/ 281834 w 190"/>
              <a:gd name="T101" fmla="*/ 177384 h 160"/>
              <a:gd name="T102" fmla="*/ 214106 w 190"/>
              <a:gd name="T103" fmla="*/ 177384 h 160"/>
              <a:gd name="T104" fmla="*/ 198813 w 190"/>
              <a:gd name="T105" fmla="*/ 192713 h 160"/>
              <a:gd name="T106" fmla="*/ 214106 w 190"/>
              <a:gd name="T107" fmla="*/ 208043 h 160"/>
              <a:gd name="T108" fmla="*/ 229400 w 190"/>
              <a:gd name="T109" fmla="*/ 192713 h 160"/>
              <a:gd name="T110" fmla="*/ 214106 w 190"/>
              <a:gd name="T111" fmla="*/ 177384 h 1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90" h="160">
                <a:moveTo>
                  <a:pt x="17" y="83"/>
                </a:moveTo>
                <a:cubicBezTo>
                  <a:pt x="62" y="83"/>
                  <a:pt x="62" y="83"/>
                  <a:pt x="62" y="83"/>
                </a:cubicBezTo>
                <a:cubicBezTo>
                  <a:pt x="62" y="95"/>
                  <a:pt x="62" y="95"/>
                  <a:pt x="62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23" y="119"/>
                  <a:pt x="23" y="119"/>
                  <a:pt x="23" y="119"/>
                </a:cubicBezTo>
                <a:cubicBezTo>
                  <a:pt x="23" y="95"/>
                  <a:pt x="23" y="95"/>
                  <a:pt x="23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7" y="95"/>
                  <a:pt x="0" y="87"/>
                  <a:pt x="0" y="7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7" y="0"/>
                  <a:pt x="1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14" y="0"/>
                  <a:pt x="122" y="7"/>
                  <a:pt x="122" y="17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4"/>
                  <a:pt x="108" y="11"/>
                  <a:pt x="105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4" y="11"/>
                  <a:pt x="11" y="14"/>
                  <a:pt x="11" y="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80"/>
                  <a:pt x="14" y="83"/>
                  <a:pt x="17" y="83"/>
                </a:cubicBezTo>
                <a:close/>
                <a:moveTo>
                  <a:pt x="190" y="58"/>
                </a:moveTo>
                <a:cubicBezTo>
                  <a:pt x="190" y="119"/>
                  <a:pt x="190" y="119"/>
                  <a:pt x="190" y="119"/>
                </a:cubicBezTo>
                <a:cubicBezTo>
                  <a:pt x="190" y="128"/>
                  <a:pt x="183" y="136"/>
                  <a:pt x="173" y="136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6" y="136"/>
                  <a:pt x="68" y="128"/>
                  <a:pt x="68" y="119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49"/>
                  <a:pt x="76" y="41"/>
                  <a:pt x="85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83" y="41"/>
                  <a:pt x="190" y="49"/>
                  <a:pt x="190" y="58"/>
                </a:cubicBezTo>
                <a:close/>
                <a:moveTo>
                  <a:pt x="179" y="58"/>
                </a:moveTo>
                <a:cubicBezTo>
                  <a:pt x="179" y="55"/>
                  <a:pt x="176" y="53"/>
                  <a:pt x="173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2" y="53"/>
                  <a:pt x="80" y="55"/>
                  <a:pt x="80" y="58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0" y="122"/>
                  <a:pt x="82" y="124"/>
                  <a:pt x="85" y="124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6" y="124"/>
                  <a:pt x="179" y="122"/>
                  <a:pt x="179" y="119"/>
                </a:cubicBezTo>
                <a:lnTo>
                  <a:pt x="179" y="58"/>
                </a:lnTo>
                <a:close/>
                <a:moveTo>
                  <a:pt x="160" y="81"/>
                </a:moveTo>
                <a:cubicBezTo>
                  <a:pt x="156" y="81"/>
                  <a:pt x="153" y="84"/>
                  <a:pt x="153" y="88"/>
                </a:cubicBezTo>
                <a:cubicBezTo>
                  <a:pt x="153" y="92"/>
                  <a:pt x="156" y="95"/>
                  <a:pt x="160" y="95"/>
                </a:cubicBezTo>
                <a:cubicBezTo>
                  <a:pt x="165" y="95"/>
                  <a:pt x="168" y="92"/>
                  <a:pt x="168" y="88"/>
                </a:cubicBezTo>
                <a:cubicBezTo>
                  <a:pt x="168" y="84"/>
                  <a:pt x="165" y="81"/>
                  <a:pt x="160" y="81"/>
                </a:cubicBezTo>
                <a:close/>
                <a:moveTo>
                  <a:pt x="129" y="81"/>
                </a:moveTo>
                <a:cubicBezTo>
                  <a:pt x="125" y="81"/>
                  <a:pt x="122" y="84"/>
                  <a:pt x="122" y="88"/>
                </a:cubicBezTo>
                <a:cubicBezTo>
                  <a:pt x="122" y="92"/>
                  <a:pt x="125" y="95"/>
                  <a:pt x="129" y="95"/>
                </a:cubicBezTo>
                <a:cubicBezTo>
                  <a:pt x="133" y="95"/>
                  <a:pt x="136" y="92"/>
                  <a:pt x="136" y="88"/>
                </a:cubicBezTo>
                <a:cubicBezTo>
                  <a:pt x="136" y="84"/>
                  <a:pt x="133" y="81"/>
                  <a:pt x="129" y="81"/>
                </a:cubicBezTo>
                <a:close/>
                <a:moveTo>
                  <a:pt x="98" y="81"/>
                </a:moveTo>
                <a:cubicBezTo>
                  <a:pt x="94" y="81"/>
                  <a:pt x="91" y="84"/>
                  <a:pt x="91" y="88"/>
                </a:cubicBezTo>
                <a:cubicBezTo>
                  <a:pt x="91" y="92"/>
                  <a:pt x="94" y="95"/>
                  <a:pt x="98" y="95"/>
                </a:cubicBezTo>
                <a:cubicBezTo>
                  <a:pt x="102" y="95"/>
                  <a:pt x="105" y="92"/>
                  <a:pt x="105" y="88"/>
                </a:cubicBezTo>
                <a:cubicBezTo>
                  <a:pt x="105" y="84"/>
                  <a:pt x="102" y="81"/>
                  <a:pt x="98" y="8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5BD18A74-107B-BA98-FEB7-B4982A494568}"/>
              </a:ext>
            </a:extLst>
          </p:cNvPr>
          <p:cNvSpPr>
            <a:spLocks noEditPoints="1"/>
          </p:cNvSpPr>
          <p:nvPr/>
        </p:nvSpPr>
        <p:spPr bwMode="auto">
          <a:xfrm>
            <a:off x="3797076" y="1914609"/>
            <a:ext cx="346075" cy="347662"/>
          </a:xfrm>
          <a:custGeom>
            <a:avLst/>
            <a:gdLst>
              <a:gd name="T0" fmla="*/ 197388 w 181"/>
              <a:gd name="T1" fmla="*/ 44180 h 181"/>
              <a:gd name="T2" fmla="*/ 44077 w 181"/>
              <a:gd name="T3" fmla="*/ 44180 h 181"/>
              <a:gd name="T4" fmla="*/ 44077 w 181"/>
              <a:gd name="T5" fmla="*/ 197850 h 181"/>
              <a:gd name="T6" fmla="*/ 182057 w 181"/>
              <a:gd name="T7" fmla="*/ 211296 h 181"/>
              <a:gd name="T8" fmla="*/ 185890 w 181"/>
              <a:gd name="T9" fmla="*/ 217059 h 181"/>
              <a:gd name="T10" fmla="*/ 185890 w 181"/>
              <a:gd name="T11" fmla="*/ 218980 h 181"/>
              <a:gd name="T12" fmla="*/ 185890 w 181"/>
              <a:gd name="T13" fmla="*/ 234346 h 181"/>
              <a:gd name="T14" fmla="*/ 293208 w 181"/>
              <a:gd name="T15" fmla="*/ 341915 h 181"/>
              <a:gd name="T16" fmla="*/ 308539 w 181"/>
              <a:gd name="T17" fmla="*/ 341915 h 181"/>
              <a:gd name="T18" fmla="*/ 310456 w 181"/>
              <a:gd name="T19" fmla="*/ 341915 h 181"/>
              <a:gd name="T20" fmla="*/ 310456 w 181"/>
              <a:gd name="T21" fmla="*/ 341915 h 181"/>
              <a:gd name="T22" fmla="*/ 321954 w 181"/>
              <a:gd name="T23" fmla="*/ 341915 h 181"/>
              <a:gd name="T24" fmla="*/ 341118 w 181"/>
              <a:gd name="T25" fmla="*/ 322707 h 181"/>
              <a:gd name="T26" fmla="*/ 341118 w 181"/>
              <a:gd name="T27" fmla="*/ 313102 h 181"/>
              <a:gd name="T28" fmla="*/ 341118 w 181"/>
              <a:gd name="T29" fmla="*/ 311181 h 181"/>
              <a:gd name="T30" fmla="*/ 341118 w 181"/>
              <a:gd name="T31" fmla="*/ 309261 h 181"/>
              <a:gd name="T32" fmla="*/ 341118 w 181"/>
              <a:gd name="T33" fmla="*/ 293894 h 181"/>
              <a:gd name="T34" fmla="*/ 233800 w 181"/>
              <a:gd name="T35" fmla="*/ 186325 h 181"/>
              <a:gd name="T36" fmla="*/ 216552 w 181"/>
              <a:gd name="T37" fmla="*/ 186325 h 181"/>
              <a:gd name="T38" fmla="*/ 216552 w 181"/>
              <a:gd name="T39" fmla="*/ 186325 h 181"/>
              <a:gd name="T40" fmla="*/ 210803 w 181"/>
              <a:gd name="T41" fmla="*/ 182483 h 181"/>
              <a:gd name="T42" fmla="*/ 197388 w 181"/>
              <a:gd name="T43" fmla="*/ 44180 h 181"/>
              <a:gd name="T44" fmla="*/ 67074 w 181"/>
              <a:gd name="T45" fmla="*/ 67231 h 181"/>
              <a:gd name="T46" fmla="*/ 174392 w 181"/>
              <a:gd name="T47" fmla="*/ 67231 h 181"/>
              <a:gd name="T48" fmla="*/ 174392 w 181"/>
              <a:gd name="T49" fmla="*/ 174799 h 181"/>
              <a:gd name="T50" fmla="*/ 67074 w 181"/>
              <a:gd name="T51" fmla="*/ 176720 h 181"/>
              <a:gd name="T52" fmla="*/ 67074 w 181"/>
              <a:gd name="T53" fmla="*/ 67231 h 1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1" h="181">
                <a:moveTo>
                  <a:pt x="103" y="23"/>
                </a:moveTo>
                <a:cubicBezTo>
                  <a:pt x="81" y="0"/>
                  <a:pt x="45" y="0"/>
                  <a:pt x="23" y="23"/>
                </a:cubicBezTo>
                <a:cubicBezTo>
                  <a:pt x="0" y="45"/>
                  <a:pt x="0" y="81"/>
                  <a:pt x="23" y="103"/>
                </a:cubicBezTo>
                <a:cubicBezTo>
                  <a:pt x="42" y="123"/>
                  <a:pt x="72" y="125"/>
                  <a:pt x="95" y="110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4" y="116"/>
                  <a:pt x="94" y="120"/>
                  <a:pt x="97" y="122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55" y="181"/>
                  <a:pt x="159" y="181"/>
                  <a:pt x="161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4" y="180"/>
                  <a:pt x="166" y="180"/>
                  <a:pt x="168" y="178"/>
                </a:cubicBezTo>
                <a:cubicBezTo>
                  <a:pt x="178" y="168"/>
                  <a:pt x="178" y="168"/>
                  <a:pt x="178" y="168"/>
                </a:cubicBezTo>
                <a:cubicBezTo>
                  <a:pt x="180" y="166"/>
                  <a:pt x="180" y="164"/>
                  <a:pt x="178" y="163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81" y="159"/>
                  <a:pt x="181" y="155"/>
                  <a:pt x="178" y="153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4"/>
                  <a:pt x="116" y="94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25" y="73"/>
                  <a:pt x="123" y="42"/>
                  <a:pt x="103" y="23"/>
                </a:cubicBezTo>
                <a:moveTo>
                  <a:pt x="35" y="35"/>
                </a:moveTo>
                <a:cubicBezTo>
                  <a:pt x="50" y="19"/>
                  <a:pt x="76" y="19"/>
                  <a:pt x="91" y="35"/>
                </a:cubicBezTo>
                <a:cubicBezTo>
                  <a:pt x="107" y="50"/>
                  <a:pt x="107" y="76"/>
                  <a:pt x="91" y="91"/>
                </a:cubicBezTo>
                <a:cubicBezTo>
                  <a:pt x="76" y="107"/>
                  <a:pt x="50" y="107"/>
                  <a:pt x="35" y="92"/>
                </a:cubicBezTo>
                <a:cubicBezTo>
                  <a:pt x="19" y="76"/>
                  <a:pt x="19" y="50"/>
                  <a:pt x="35" y="35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A43B67D2-F7DA-FB72-978E-F966ACB443A4}"/>
              </a:ext>
            </a:extLst>
          </p:cNvPr>
          <p:cNvSpPr>
            <a:spLocks noEditPoints="1"/>
          </p:cNvSpPr>
          <p:nvPr/>
        </p:nvSpPr>
        <p:spPr bwMode="auto">
          <a:xfrm>
            <a:off x="9887898" y="1915761"/>
            <a:ext cx="358775" cy="388938"/>
          </a:xfrm>
          <a:custGeom>
            <a:avLst/>
            <a:gdLst>
              <a:gd name="T0" fmla="*/ 104900 w 210"/>
              <a:gd name="T1" fmla="*/ 127156 h 193"/>
              <a:gd name="T2" fmla="*/ 60519 w 210"/>
              <a:gd name="T3" fmla="*/ 137248 h 193"/>
              <a:gd name="T4" fmla="*/ 0 w 210"/>
              <a:gd name="T5" fmla="*/ 149358 h 193"/>
              <a:gd name="T6" fmla="*/ 10087 w 210"/>
              <a:gd name="T7" fmla="*/ 242202 h 193"/>
              <a:gd name="T8" fmla="*/ 36312 w 210"/>
              <a:gd name="T9" fmla="*/ 284587 h 193"/>
              <a:gd name="T10" fmla="*/ 36312 w 210"/>
              <a:gd name="T11" fmla="*/ 379449 h 193"/>
              <a:gd name="T12" fmla="*/ 104900 w 210"/>
              <a:gd name="T13" fmla="*/ 389541 h 193"/>
              <a:gd name="T14" fmla="*/ 173489 w 210"/>
              <a:gd name="T15" fmla="*/ 379449 h 193"/>
              <a:gd name="T16" fmla="*/ 173489 w 210"/>
              <a:gd name="T17" fmla="*/ 284587 h 193"/>
              <a:gd name="T18" fmla="*/ 201731 w 210"/>
              <a:gd name="T19" fmla="*/ 242202 h 193"/>
              <a:gd name="T20" fmla="*/ 211818 w 210"/>
              <a:gd name="T21" fmla="*/ 149358 h 193"/>
              <a:gd name="T22" fmla="*/ 149281 w 210"/>
              <a:gd name="T23" fmla="*/ 137248 h 193"/>
              <a:gd name="T24" fmla="*/ 104900 w 210"/>
              <a:gd name="T25" fmla="*/ 127156 h 193"/>
              <a:gd name="T26" fmla="*/ 119022 w 210"/>
              <a:gd name="T27" fmla="*/ 163486 h 193"/>
              <a:gd name="T28" fmla="*/ 110952 w 210"/>
              <a:gd name="T29" fmla="*/ 173578 h 193"/>
              <a:gd name="T30" fmla="*/ 127091 w 210"/>
              <a:gd name="T31" fmla="*/ 256330 h 193"/>
              <a:gd name="T32" fmla="*/ 104900 w 210"/>
              <a:gd name="T33" fmla="*/ 278532 h 193"/>
              <a:gd name="T34" fmla="*/ 84727 w 210"/>
              <a:gd name="T35" fmla="*/ 256330 h 193"/>
              <a:gd name="T36" fmla="*/ 98848 w 210"/>
              <a:gd name="T37" fmla="*/ 173578 h 193"/>
              <a:gd name="T38" fmla="*/ 92796 w 210"/>
              <a:gd name="T39" fmla="*/ 163486 h 193"/>
              <a:gd name="T40" fmla="*/ 92796 w 210"/>
              <a:gd name="T41" fmla="*/ 161468 h 193"/>
              <a:gd name="T42" fmla="*/ 76658 w 210"/>
              <a:gd name="T43" fmla="*/ 151376 h 193"/>
              <a:gd name="T44" fmla="*/ 82710 w 210"/>
              <a:gd name="T45" fmla="*/ 145321 h 193"/>
              <a:gd name="T46" fmla="*/ 100866 w 210"/>
              <a:gd name="T47" fmla="*/ 149358 h 193"/>
              <a:gd name="T48" fmla="*/ 110952 w 210"/>
              <a:gd name="T49" fmla="*/ 149358 h 193"/>
              <a:gd name="T50" fmla="*/ 129108 w 210"/>
              <a:gd name="T51" fmla="*/ 145321 h 193"/>
              <a:gd name="T52" fmla="*/ 135160 w 210"/>
              <a:gd name="T53" fmla="*/ 151376 h 193"/>
              <a:gd name="T54" fmla="*/ 119022 w 210"/>
              <a:gd name="T55" fmla="*/ 161468 h 193"/>
              <a:gd name="T56" fmla="*/ 119022 w 210"/>
              <a:gd name="T57" fmla="*/ 163486 h 193"/>
              <a:gd name="T58" fmla="*/ 46398 w 210"/>
              <a:gd name="T59" fmla="*/ 60550 h 193"/>
              <a:gd name="T60" fmla="*/ 104900 w 210"/>
              <a:gd name="T61" fmla="*/ 2018 h 193"/>
              <a:gd name="T62" fmla="*/ 163402 w 210"/>
              <a:gd name="T63" fmla="*/ 60550 h 193"/>
              <a:gd name="T64" fmla="*/ 104900 w 210"/>
              <a:gd name="T65" fmla="*/ 119082 h 193"/>
              <a:gd name="T66" fmla="*/ 46398 w 210"/>
              <a:gd name="T67" fmla="*/ 60550 h 193"/>
              <a:gd name="T68" fmla="*/ 272337 w 210"/>
              <a:gd name="T69" fmla="*/ 56514 h 193"/>
              <a:gd name="T70" fmla="*/ 328822 w 210"/>
              <a:gd name="T71" fmla="*/ 0 h 193"/>
              <a:gd name="T72" fmla="*/ 385307 w 210"/>
              <a:gd name="T73" fmla="*/ 56514 h 193"/>
              <a:gd name="T74" fmla="*/ 328822 w 210"/>
              <a:gd name="T75" fmla="*/ 113027 h 193"/>
              <a:gd name="T76" fmla="*/ 272337 w 210"/>
              <a:gd name="T77" fmla="*/ 56514 h 193"/>
              <a:gd name="T78" fmla="*/ 423636 w 210"/>
              <a:gd name="T79" fmla="*/ 379449 h 193"/>
              <a:gd name="T80" fmla="*/ 328822 w 210"/>
              <a:gd name="T81" fmla="*/ 389541 h 193"/>
              <a:gd name="T82" fmla="*/ 234008 w 210"/>
              <a:gd name="T83" fmla="*/ 379449 h 193"/>
              <a:gd name="T84" fmla="*/ 270320 w 210"/>
              <a:gd name="T85" fmla="*/ 266422 h 193"/>
              <a:gd name="T86" fmla="*/ 260234 w 210"/>
              <a:gd name="T87" fmla="*/ 224037 h 193"/>
              <a:gd name="T88" fmla="*/ 248130 w 210"/>
              <a:gd name="T89" fmla="*/ 141284 h 193"/>
              <a:gd name="T90" fmla="*/ 286459 w 210"/>
              <a:gd name="T91" fmla="*/ 131193 h 193"/>
              <a:gd name="T92" fmla="*/ 328822 w 210"/>
              <a:gd name="T93" fmla="*/ 121101 h 193"/>
              <a:gd name="T94" fmla="*/ 371186 w 210"/>
              <a:gd name="T95" fmla="*/ 131193 h 193"/>
              <a:gd name="T96" fmla="*/ 409515 w 210"/>
              <a:gd name="T97" fmla="*/ 141284 h 193"/>
              <a:gd name="T98" fmla="*/ 399428 w 210"/>
              <a:gd name="T99" fmla="*/ 224037 h 193"/>
              <a:gd name="T100" fmla="*/ 387324 w 210"/>
              <a:gd name="T101" fmla="*/ 266422 h 193"/>
              <a:gd name="T102" fmla="*/ 423636 w 210"/>
              <a:gd name="T103" fmla="*/ 379449 h 1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0" h="193">
                <a:moveTo>
                  <a:pt x="52" y="63"/>
                </a:moveTo>
                <a:cubicBezTo>
                  <a:pt x="42" y="63"/>
                  <a:pt x="33" y="66"/>
                  <a:pt x="30" y="68"/>
                </a:cubicBezTo>
                <a:cubicBezTo>
                  <a:pt x="10" y="70"/>
                  <a:pt x="0" y="74"/>
                  <a:pt x="0" y="74"/>
                </a:cubicBezTo>
                <a:cubicBezTo>
                  <a:pt x="0" y="74"/>
                  <a:pt x="3" y="111"/>
                  <a:pt x="5" y="120"/>
                </a:cubicBezTo>
                <a:cubicBezTo>
                  <a:pt x="8" y="128"/>
                  <a:pt x="18" y="133"/>
                  <a:pt x="18" y="141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8" y="188"/>
                  <a:pt x="35" y="193"/>
                  <a:pt x="52" y="193"/>
                </a:cubicBezTo>
                <a:cubicBezTo>
                  <a:pt x="69" y="193"/>
                  <a:pt x="86" y="188"/>
                  <a:pt x="86" y="188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33"/>
                  <a:pt x="97" y="128"/>
                  <a:pt x="100" y="120"/>
                </a:cubicBezTo>
                <a:cubicBezTo>
                  <a:pt x="102" y="111"/>
                  <a:pt x="105" y="74"/>
                  <a:pt x="105" y="74"/>
                </a:cubicBezTo>
                <a:cubicBezTo>
                  <a:pt x="105" y="74"/>
                  <a:pt x="95" y="70"/>
                  <a:pt x="74" y="68"/>
                </a:cubicBezTo>
                <a:cubicBezTo>
                  <a:pt x="71" y="66"/>
                  <a:pt x="63" y="63"/>
                  <a:pt x="52" y="63"/>
                </a:cubicBezTo>
                <a:moveTo>
                  <a:pt x="59" y="81"/>
                </a:moveTo>
                <a:cubicBezTo>
                  <a:pt x="55" y="86"/>
                  <a:pt x="55" y="86"/>
                  <a:pt x="55" y="86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49" y="86"/>
                  <a:pt x="49" y="86"/>
                  <a:pt x="49" y="86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3" y="79"/>
                  <a:pt x="40" y="77"/>
                  <a:pt x="38" y="75"/>
                </a:cubicBezTo>
                <a:cubicBezTo>
                  <a:pt x="41" y="72"/>
                  <a:pt x="41" y="72"/>
                  <a:pt x="41" y="72"/>
                </a:cubicBezTo>
                <a:cubicBezTo>
                  <a:pt x="44" y="73"/>
                  <a:pt x="47" y="74"/>
                  <a:pt x="5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8" y="74"/>
                  <a:pt x="61" y="73"/>
                  <a:pt x="64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7"/>
                  <a:pt x="62" y="79"/>
                  <a:pt x="59" y="80"/>
                </a:cubicBezTo>
                <a:lnTo>
                  <a:pt x="59" y="81"/>
                </a:lnTo>
                <a:close/>
                <a:moveTo>
                  <a:pt x="23" y="30"/>
                </a:moveTo>
                <a:cubicBezTo>
                  <a:pt x="23" y="14"/>
                  <a:pt x="36" y="1"/>
                  <a:pt x="52" y="1"/>
                </a:cubicBezTo>
                <a:cubicBezTo>
                  <a:pt x="69" y="1"/>
                  <a:pt x="81" y="14"/>
                  <a:pt x="81" y="30"/>
                </a:cubicBezTo>
                <a:cubicBezTo>
                  <a:pt x="81" y="46"/>
                  <a:pt x="69" y="59"/>
                  <a:pt x="52" y="59"/>
                </a:cubicBezTo>
                <a:cubicBezTo>
                  <a:pt x="36" y="59"/>
                  <a:pt x="23" y="46"/>
                  <a:pt x="23" y="30"/>
                </a:cubicBezTo>
                <a:moveTo>
                  <a:pt x="135" y="28"/>
                </a:moveTo>
                <a:cubicBezTo>
                  <a:pt x="135" y="13"/>
                  <a:pt x="148" y="0"/>
                  <a:pt x="163" y="0"/>
                </a:cubicBezTo>
                <a:cubicBezTo>
                  <a:pt x="179" y="0"/>
                  <a:pt x="191" y="13"/>
                  <a:pt x="191" y="28"/>
                </a:cubicBezTo>
                <a:cubicBezTo>
                  <a:pt x="191" y="43"/>
                  <a:pt x="179" y="56"/>
                  <a:pt x="163" y="56"/>
                </a:cubicBezTo>
                <a:cubicBezTo>
                  <a:pt x="148" y="56"/>
                  <a:pt x="135" y="43"/>
                  <a:pt x="135" y="28"/>
                </a:cubicBezTo>
                <a:moveTo>
                  <a:pt x="210" y="188"/>
                </a:moveTo>
                <a:cubicBezTo>
                  <a:pt x="210" y="188"/>
                  <a:pt x="205" y="193"/>
                  <a:pt x="163" y="193"/>
                </a:cubicBezTo>
                <a:cubicBezTo>
                  <a:pt x="122" y="193"/>
                  <a:pt x="116" y="188"/>
                  <a:pt x="116" y="188"/>
                </a:cubicBezTo>
                <a:cubicBezTo>
                  <a:pt x="116" y="188"/>
                  <a:pt x="134" y="140"/>
                  <a:pt x="134" y="132"/>
                </a:cubicBezTo>
                <a:cubicBezTo>
                  <a:pt x="134" y="124"/>
                  <a:pt x="132" y="119"/>
                  <a:pt x="129" y="111"/>
                </a:cubicBezTo>
                <a:cubicBezTo>
                  <a:pt x="126" y="103"/>
                  <a:pt x="123" y="70"/>
                  <a:pt x="123" y="70"/>
                </a:cubicBezTo>
                <a:cubicBezTo>
                  <a:pt x="123" y="70"/>
                  <a:pt x="127" y="66"/>
                  <a:pt x="142" y="65"/>
                </a:cubicBezTo>
                <a:cubicBezTo>
                  <a:pt x="145" y="63"/>
                  <a:pt x="153" y="60"/>
                  <a:pt x="163" y="60"/>
                </a:cubicBezTo>
                <a:cubicBezTo>
                  <a:pt x="173" y="60"/>
                  <a:pt x="181" y="63"/>
                  <a:pt x="184" y="65"/>
                </a:cubicBezTo>
                <a:cubicBezTo>
                  <a:pt x="200" y="66"/>
                  <a:pt x="203" y="70"/>
                  <a:pt x="203" y="70"/>
                </a:cubicBezTo>
                <a:cubicBezTo>
                  <a:pt x="203" y="70"/>
                  <a:pt x="200" y="103"/>
                  <a:pt x="198" y="111"/>
                </a:cubicBezTo>
                <a:cubicBezTo>
                  <a:pt x="195" y="119"/>
                  <a:pt x="192" y="124"/>
                  <a:pt x="192" y="132"/>
                </a:cubicBezTo>
                <a:cubicBezTo>
                  <a:pt x="192" y="140"/>
                  <a:pt x="210" y="188"/>
                  <a:pt x="210" y="188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5091D9B-5BF3-BA8C-65CF-5E5D2A66E221}"/>
              </a:ext>
            </a:extLst>
          </p:cNvPr>
          <p:cNvGrpSpPr/>
          <p:nvPr/>
        </p:nvGrpSpPr>
        <p:grpSpPr>
          <a:xfrm>
            <a:off x="7786098" y="1836431"/>
            <a:ext cx="420604" cy="420604"/>
            <a:chOff x="5978526" y="4030663"/>
            <a:chExt cx="239713" cy="239713"/>
          </a:xfrm>
          <a:solidFill>
            <a:schemeClr val="bg2"/>
          </a:solidFill>
        </p:grpSpPr>
        <p:sp>
          <p:nvSpPr>
            <p:cNvPr id="88" name="Freeform 424">
              <a:extLst>
                <a:ext uri="{FF2B5EF4-FFF2-40B4-BE49-F238E27FC236}">
                  <a16:creationId xmlns:a16="http://schemas.microsoft.com/office/drawing/2014/main" id="{F3C016C0-FCEA-DCF2-3982-27FB2F89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9" name="Freeform 425">
              <a:extLst>
                <a:ext uri="{FF2B5EF4-FFF2-40B4-BE49-F238E27FC236}">
                  <a16:creationId xmlns:a16="http://schemas.microsoft.com/office/drawing/2014/main" id="{9F6DB9FD-1869-3CF7-01B0-B8E34EA7D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0" name="Freeform 426">
              <a:extLst>
                <a:ext uri="{FF2B5EF4-FFF2-40B4-BE49-F238E27FC236}">
                  <a16:creationId xmlns:a16="http://schemas.microsoft.com/office/drawing/2014/main" id="{4ABDC7D4-F5AB-E560-021B-2058ADFB1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1" name="Freeform 427">
              <a:extLst>
                <a:ext uri="{FF2B5EF4-FFF2-40B4-BE49-F238E27FC236}">
                  <a16:creationId xmlns:a16="http://schemas.microsoft.com/office/drawing/2014/main" id="{2EF8E9F8-0459-F0BD-6B8F-206D853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2" name="Freeform 428">
              <a:extLst>
                <a:ext uri="{FF2B5EF4-FFF2-40B4-BE49-F238E27FC236}">
                  <a16:creationId xmlns:a16="http://schemas.microsoft.com/office/drawing/2014/main" id="{EB40D281-388F-047B-9BF9-D8BF01CF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Freeform 429">
              <a:extLst>
                <a:ext uri="{FF2B5EF4-FFF2-40B4-BE49-F238E27FC236}">
                  <a16:creationId xmlns:a16="http://schemas.microsoft.com/office/drawing/2014/main" id="{F4FC0456-7AB1-123C-D01E-5094173A6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4" name="Freeform 430">
              <a:extLst>
                <a:ext uri="{FF2B5EF4-FFF2-40B4-BE49-F238E27FC236}">
                  <a16:creationId xmlns:a16="http://schemas.microsoft.com/office/drawing/2014/main" id="{E4D72D90-10A2-A043-B49E-A28DAFBF9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7C592D0-1023-651C-B72A-88A03796F268}"/>
              </a:ext>
            </a:extLst>
          </p:cNvPr>
          <p:cNvSpPr txBox="1"/>
          <p:nvPr/>
        </p:nvSpPr>
        <p:spPr>
          <a:xfrm>
            <a:off x="838200" y="2616697"/>
            <a:ext cx="2225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Roboto Light" panose="02000000000000000000" pitchFamily="2" charset="0"/>
              </a:rPr>
              <a:t>Explore-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Roboto Light" panose="02000000000000000000" pitchFamily="2" charset="0"/>
              </a:rPr>
              <a:t>Take Inventory</a:t>
            </a:r>
            <a:endParaRPr lang="ru-RU" sz="1600" b="1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9065757-EA9B-148C-CB56-B27CE4AD3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35" y="3149226"/>
            <a:ext cx="2004451" cy="61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Assess equity gaps based on available data</a:t>
            </a:r>
            <a:endParaRPr lang="id-ID" alt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4AE6C83-76DD-A746-6DD9-17607D29DE4C}"/>
              </a:ext>
            </a:extLst>
          </p:cNvPr>
          <p:cNvSpPr txBox="1"/>
          <p:nvPr/>
        </p:nvSpPr>
        <p:spPr>
          <a:xfrm>
            <a:off x="2867024" y="2625153"/>
            <a:ext cx="2262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Roboto Light" panose="02000000000000000000" pitchFamily="2" charset="0"/>
              </a:rPr>
              <a:t>Discover-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Roboto Light" panose="02000000000000000000" pitchFamily="2" charset="0"/>
              </a:rPr>
              <a:t>Review and Analyze</a:t>
            </a:r>
            <a:endParaRPr lang="ru-RU" sz="1600" b="1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4F92D0-BEB6-FB81-D321-D6B0F4571A34}"/>
              </a:ext>
            </a:extLst>
          </p:cNvPr>
          <p:cNvSpPr txBox="1"/>
          <p:nvPr/>
        </p:nvSpPr>
        <p:spPr>
          <a:xfrm>
            <a:off x="4895850" y="2616697"/>
            <a:ext cx="2225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a typeface="Roboto Light" panose="02000000000000000000" pitchFamily="2" charset="0"/>
              </a:rPr>
              <a:t>Select – Research Strategies</a:t>
            </a:r>
            <a:endParaRPr lang="ru-RU" sz="1600" b="1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369865B-68CE-E57C-C935-7A7CD797A7F8}"/>
              </a:ext>
            </a:extLst>
          </p:cNvPr>
          <p:cNvSpPr txBox="1"/>
          <p:nvPr/>
        </p:nvSpPr>
        <p:spPr>
          <a:xfrm>
            <a:off x="6926262" y="2616697"/>
            <a:ext cx="2225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a typeface="Roboto Light" panose="02000000000000000000" pitchFamily="2" charset="0"/>
              </a:rPr>
              <a:t>Select – Decide on a High-Impact Strategy</a:t>
            </a:r>
            <a:endParaRPr lang="ru-RU" sz="1600" b="1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73C5E16-A8AC-C9C9-99DA-2117214B1942}"/>
              </a:ext>
            </a:extLst>
          </p:cNvPr>
          <p:cNvSpPr txBox="1"/>
          <p:nvPr/>
        </p:nvSpPr>
        <p:spPr>
          <a:xfrm>
            <a:off x="8964612" y="2616697"/>
            <a:ext cx="22272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a typeface="Roboto Light" panose="02000000000000000000" pitchFamily="2" charset="0"/>
              </a:rPr>
              <a:t>Act - Implement</a:t>
            </a:r>
            <a:endParaRPr lang="ru-RU" sz="1600" b="1" dirty="0">
              <a:latin typeface="+mj-lt"/>
              <a:ea typeface="Roboto Light" panose="02000000000000000000" pitchFamily="2" charset="0"/>
            </a:endParaRPr>
          </a:p>
        </p:txBody>
      </p:sp>
      <p:cxnSp>
        <p:nvCxnSpPr>
          <p:cNvPr id="50" name="Straight Arrow Connector 17">
            <a:extLst>
              <a:ext uri="{FF2B5EF4-FFF2-40B4-BE49-F238E27FC236}">
                <a16:creationId xmlns:a16="http://schemas.microsoft.com/office/drawing/2014/main" id="{7F3FA0C4-DE81-4B80-9F68-F35B49CC96C1}"/>
              </a:ext>
            </a:extLst>
          </p:cNvPr>
          <p:cNvCxnSpPr>
            <a:cxnSpLocks/>
          </p:cNvCxnSpPr>
          <p:nvPr/>
        </p:nvCxnSpPr>
        <p:spPr>
          <a:xfrm flipH="1">
            <a:off x="8121650" y="4916985"/>
            <a:ext cx="3319462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7">
            <a:extLst>
              <a:ext uri="{FF2B5EF4-FFF2-40B4-BE49-F238E27FC236}">
                <a16:creationId xmlns:a16="http://schemas.microsoft.com/office/drawing/2014/main" id="{8D8A2C78-9167-4975-A99A-A568B0289DBD}"/>
              </a:ext>
            </a:extLst>
          </p:cNvPr>
          <p:cNvCxnSpPr>
            <a:cxnSpLocks/>
          </p:cNvCxnSpPr>
          <p:nvPr/>
        </p:nvCxnSpPr>
        <p:spPr>
          <a:xfrm>
            <a:off x="10552112" y="2099172"/>
            <a:ext cx="889000" cy="0"/>
          </a:xfrm>
          <a:prstGeom prst="straightConnector1">
            <a:avLst/>
          </a:prstGeom>
          <a:ln w="19050" cmpd="sng"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7">
            <a:extLst>
              <a:ext uri="{FF2B5EF4-FFF2-40B4-BE49-F238E27FC236}">
                <a16:creationId xmlns:a16="http://schemas.microsoft.com/office/drawing/2014/main" id="{D2F462A8-DFF0-4C6D-A4B4-EDB65CD2E771}"/>
              </a:ext>
            </a:extLst>
          </p:cNvPr>
          <p:cNvCxnSpPr>
            <a:cxnSpLocks/>
          </p:cNvCxnSpPr>
          <p:nvPr/>
        </p:nvCxnSpPr>
        <p:spPr>
          <a:xfrm>
            <a:off x="11423650" y="2094410"/>
            <a:ext cx="0" cy="2822575"/>
          </a:xfrm>
          <a:prstGeom prst="straightConnector1">
            <a:avLst/>
          </a:prstGeom>
          <a:ln w="19050" cmpd="sng"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1156E11-45DC-4584-9D12-B5A408894430}"/>
              </a:ext>
            </a:extLst>
          </p:cNvPr>
          <p:cNvSpPr txBox="1"/>
          <p:nvPr/>
        </p:nvSpPr>
        <p:spPr>
          <a:xfrm>
            <a:off x="4179887" y="4583610"/>
            <a:ext cx="36591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  <a:ea typeface="Roboto Light" panose="02000000000000000000" pitchFamily="2" charset="0"/>
              </a:rPr>
              <a:t>Program Improvement Process for Equity</a:t>
            </a:r>
            <a:endParaRPr lang="ru-RU" sz="1600" b="1" dirty="0">
              <a:solidFill>
                <a:schemeClr val="bg2"/>
              </a:solidFill>
              <a:latin typeface="+mj-lt"/>
              <a:ea typeface="Roboto Light" panose="02000000000000000000" pitchFamily="2" charset="0"/>
            </a:endParaRPr>
          </a:p>
        </p:txBody>
      </p:sp>
      <p:cxnSp>
        <p:nvCxnSpPr>
          <p:cNvPr id="56" name="Straight Arrow Connector 17">
            <a:extLst>
              <a:ext uri="{FF2B5EF4-FFF2-40B4-BE49-F238E27FC236}">
                <a16:creationId xmlns:a16="http://schemas.microsoft.com/office/drawing/2014/main" id="{8D8A2C78-9167-4975-A99A-A568B0289DBD}"/>
              </a:ext>
            </a:extLst>
          </p:cNvPr>
          <p:cNvCxnSpPr>
            <a:cxnSpLocks/>
          </p:cNvCxnSpPr>
          <p:nvPr/>
        </p:nvCxnSpPr>
        <p:spPr>
          <a:xfrm>
            <a:off x="598487" y="4913810"/>
            <a:ext cx="3327400" cy="0"/>
          </a:xfrm>
          <a:prstGeom prst="straightConnector1">
            <a:avLst/>
          </a:prstGeom>
          <a:ln w="19050" cmpd="sng"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7">
            <a:extLst>
              <a:ext uri="{FF2B5EF4-FFF2-40B4-BE49-F238E27FC236}">
                <a16:creationId xmlns:a16="http://schemas.microsoft.com/office/drawing/2014/main" id="{D2F462A8-DFF0-4C6D-A4B4-EDB65CD2E771}"/>
              </a:ext>
            </a:extLst>
          </p:cNvPr>
          <p:cNvCxnSpPr>
            <a:cxnSpLocks/>
          </p:cNvCxnSpPr>
          <p:nvPr/>
        </p:nvCxnSpPr>
        <p:spPr>
          <a:xfrm>
            <a:off x="598487" y="2099172"/>
            <a:ext cx="0" cy="2822575"/>
          </a:xfrm>
          <a:prstGeom prst="straightConnector1">
            <a:avLst/>
          </a:prstGeom>
          <a:ln w="19050" cmpd="sng"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7">
            <a:extLst>
              <a:ext uri="{FF2B5EF4-FFF2-40B4-BE49-F238E27FC236}">
                <a16:creationId xmlns:a16="http://schemas.microsoft.com/office/drawing/2014/main" id="{2F10D055-EC3E-6533-5F9F-6BCF12796460}"/>
              </a:ext>
            </a:extLst>
          </p:cNvPr>
          <p:cNvCxnSpPr/>
          <p:nvPr/>
        </p:nvCxnSpPr>
        <p:spPr>
          <a:xfrm>
            <a:off x="600075" y="2097585"/>
            <a:ext cx="844550" cy="0"/>
          </a:xfrm>
          <a:prstGeom prst="straightConnector1">
            <a:avLst/>
          </a:prstGeom>
          <a:ln w="19050" cmpd="sng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60943DC-21B6-FE6D-767C-4C699A10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537" y="2971227"/>
            <a:ext cx="1793872" cy="8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Implement the strategy and plan. Measure results</a:t>
            </a:r>
            <a:endParaRPr lang="id-ID" alt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767E9-070E-648B-1F20-0034464F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408" y="3156916"/>
            <a:ext cx="1793872" cy="11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Get curious and creative about what is feasible given local resources</a:t>
            </a:r>
            <a:endParaRPr lang="id-ID" alt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73DB6-F73F-C0E6-228A-FF0C72FA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069" y="3171034"/>
            <a:ext cx="1793872" cy="8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Research strategies proven to address the root causes</a:t>
            </a:r>
            <a:endParaRPr lang="id-ID" alt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569A3-29A6-D299-397E-5C9FAC6E5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277" y="3346552"/>
            <a:ext cx="1793872" cy="8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Research root causes and develop a hypothesis</a:t>
            </a:r>
            <a:endParaRPr lang="id-ID" altLang="en-US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9E64B5-6092-E06A-8552-ACC81E36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453"/>
            <a:ext cx="10515600" cy="637595"/>
          </a:xfrm>
        </p:spPr>
        <p:txBody>
          <a:bodyPr>
            <a:normAutofit fontScale="90000"/>
          </a:bodyPr>
          <a:lstStyle/>
          <a:p>
            <a:r>
              <a:rPr lang="en-US" dirty="0"/>
              <a:t>So, where is a starting point?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283C3C0-A9A1-A7AE-C64D-A1975ED39C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45" grpId="0" animBg="1"/>
      <p:bldP spid="47" grpId="0" animBg="1"/>
      <p:bldP spid="48" grpId="0" animBg="1"/>
      <p:bldP spid="49" grpId="0" animBg="1"/>
      <p:bldP spid="95" grpId="0"/>
      <p:bldP spid="98" grpId="0"/>
      <p:bldP spid="101" grpId="0"/>
      <p:bldP spid="104" grpId="0"/>
      <p:bldP spid="107" grpId="0"/>
      <p:bldP spid="110" grpId="0"/>
      <p:bldP spid="5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54A3ED-947C-17D4-371A-A8CB35D8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650" y="1812913"/>
            <a:ext cx="645880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r>
              <a:rPr lang="en-US" sz="2200" dirty="0">
                <a:latin typeface="+mn-lt"/>
              </a:rPr>
              <a:t>A pre-to-post survey of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CTE and STEM faculty from 15 community and technical colleges representing 11 states who attended NAPE’s </a:t>
            </a:r>
            <a:r>
              <a:rPr lang="en-US" sz="2200" dirty="0" err="1">
                <a:latin typeface="+mn-lt"/>
              </a:rPr>
              <a:t>Micromessaging</a:t>
            </a:r>
            <a:r>
              <a:rPr lang="en-US" sz="2200" dirty="0">
                <a:latin typeface="+mn-lt"/>
              </a:rPr>
              <a:t> Academy demonstrated: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 statistically significant increase in educator self-efficacy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&gt; 200% increase in equity knowledge and skills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98% agreed with the statement “I believe all students can succeed in STEM disciplines.”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39244-701C-8660-11A0-B376DEACDA10}"/>
              </a:ext>
            </a:extLst>
          </p:cNvPr>
          <p:cNvSpPr txBox="1"/>
          <p:nvPr/>
        </p:nvSpPr>
        <p:spPr>
          <a:xfrm>
            <a:off x="353032" y="2057400"/>
            <a:ext cx="3580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The Impact of Equity - Postsecondary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226347-CB0C-44A1-A4CA-3A1605706E6D}"/>
              </a:ext>
            </a:extLst>
          </p:cNvPr>
          <p:cNvCxnSpPr>
            <a:cxnSpLocks/>
          </p:cNvCxnSpPr>
          <p:nvPr/>
        </p:nvCxnSpPr>
        <p:spPr>
          <a:xfrm>
            <a:off x="4158946" y="2057400"/>
            <a:ext cx="0" cy="3614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C85702C-6D31-57F7-2814-6FCEC04E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DC4B34-396C-C92A-6FC1-6013A6508072}"/>
              </a:ext>
            </a:extLst>
          </p:cNvPr>
          <p:cNvSpPr txBox="1">
            <a:spLocks/>
          </p:cNvSpPr>
          <p:nvPr/>
        </p:nvSpPr>
        <p:spPr bwMode="auto">
          <a:xfrm>
            <a:off x="949886" y="6531550"/>
            <a:ext cx="5829858" cy="2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b="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/>
              <a:t>© National Alliance for Partnerships in Equity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57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6" name="Picture Placeholder 5">
            <a:extLst>
              <a:ext uri="{FF2B5EF4-FFF2-40B4-BE49-F238E27FC236}">
                <a16:creationId xmlns:a16="http://schemas.microsoft.com/office/drawing/2014/main" id="{FE35647F-FA13-2A63-207D-1F487D479EC4}"/>
              </a:ext>
            </a:extLst>
          </p:cNvPr>
          <p:cNvSpPr>
            <a:spLocks noGrp="1" noChangeArrowheads="1" noTextEdit="1"/>
          </p:cNvSpPr>
          <p:nvPr>
            <p:ph type="pic" sz="quarter" idx="14"/>
          </p:nvPr>
        </p:nvSpPr>
        <p:spPr>
          <a:xfrm>
            <a:off x="0" y="1645938"/>
            <a:ext cx="12192000" cy="2628900"/>
          </a:xfrm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E043B-486A-5248-44B8-96A56FFF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138738"/>
            <a:ext cx="2344561" cy="5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100" dirty="0">
                <a:latin typeface="+mn-lt"/>
              </a:rPr>
              <a:t>320 Commons Drive Suite 324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100" dirty="0">
                <a:latin typeface="+mn-lt"/>
              </a:rPr>
              <a:t>Parkesburg, PA 19365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6213F2-A0E3-4D52-8343-B6D086085904}"/>
              </a:ext>
            </a:extLst>
          </p:cNvPr>
          <p:cNvSpPr txBox="1"/>
          <p:nvPr/>
        </p:nvSpPr>
        <p:spPr>
          <a:xfrm>
            <a:off x="1560513" y="4887913"/>
            <a:ext cx="246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Address</a:t>
            </a:r>
            <a:endParaRPr lang="en-US" b="1" dirty="0">
              <a:latin typeface="+mj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9CCCD2-4515-486B-8B89-40D0DDD9FAA7}"/>
              </a:ext>
            </a:extLst>
          </p:cNvPr>
          <p:cNvCxnSpPr/>
          <p:nvPr/>
        </p:nvCxnSpPr>
        <p:spPr>
          <a:xfrm>
            <a:off x="4033838" y="4814888"/>
            <a:ext cx="0" cy="1550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ECCB28-E31A-471A-85C7-A8C7C6F3BF49}"/>
              </a:ext>
            </a:extLst>
          </p:cNvPr>
          <p:cNvCxnSpPr/>
          <p:nvPr/>
        </p:nvCxnSpPr>
        <p:spPr>
          <a:xfrm>
            <a:off x="7542213" y="4814888"/>
            <a:ext cx="0" cy="1550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AE87087-481A-D9CD-A3D0-A203D17FD04F}"/>
              </a:ext>
            </a:extLst>
          </p:cNvPr>
          <p:cNvSpPr/>
          <p:nvPr/>
        </p:nvSpPr>
        <p:spPr>
          <a:xfrm>
            <a:off x="700088" y="4924425"/>
            <a:ext cx="820737" cy="820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CDD49A45-F0B2-4C24-19D2-F4BFB6279821}"/>
              </a:ext>
            </a:extLst>
          </p:cNvPr>
          <p:cNvSpPr>
            <a:spLocks noEditPoints="1"/>
          </p:cNvSpPr>
          <p:nvPr/>
        </p:nvSpPr>
        <p:spPr bwMode="auto">
          <a:xfrm>
            <a:off x="869950" y="5094288"/>
            <a:ext cx="481013" cy="481012"/>
          </a:xfrm>
          <a:custGeom>
            <a:avLst/>
            <a:gdLst>
              <a:gd name="T0" fmla="*/ 428401 w 128"/>
              <a:gd name="T1" fmla="*/ 108980 h 128"/>
              <a:gd name="T2" fmla="*/ 420886 w 128"/>
              <a:gd name="T3" fmla="*/ 30063 h 128"/>
              <a:gd name="T4" fmla="*/ 90190 w 128"/>
              <a:gd name="T5" fmla="*/ 0 h 128"/>
              <a:gd name="T6" fmla="*/ 60127 w 128"/>
              <a:gd name="T7" fmla="*/ 101464 h 128"/>
              <a:gd name="T8" fmla="*/ 7516 w 128"/>
              <a:gd name="T9" fmla="*/ 169106 h 128"/>
              <a:gd name="T10" fmla="*/ 0 w 128"/>
              <a:gd name="T11" fmla="*/ 210443 h 128"/>
              <a:gd name="T12" fmla="*/ 45095 w 128"/>
              <a:gd name="T13" fmla="*/ 255538 h 128"/>
              <a:gd name="T14" fmla="*/ 75158 w 128"/>
              <a:gd name="T15" fmla="*/ 481013 h 128"/>
              <a:gd name="T16" fmla="*/ 435917 w 128"/>
              <a:gd name="T17" fmla="*/ 450950 h 128"/>
              <a:gd name="T18" fmla="*/ 435917 w 128"/>
              <a:gd name="T19" fmla="*/ 255538 h 128"/>
              <a:gd name="T20" fmla="*/ 481012 w 128"/>
              <a:gd name="T21" fmla="*/ 195412 h 128"/>
              <a:gd name="T22" fmla="*/ 390822 w 128"/>
              <a:gd name="T23" fmla="*/ 30063 h 128"/>
              <a:gd name="T24" fmla="*/ 90190 w 128"/>
              <a:gd name="T25" fmla="*/ 90190 h 128"/>
              <a:gd name="T26" fmla="*/ 90190 w 128"/>
              <a:gd name="T27" fmla="*/ 30063 h 128"/>
              <a:gd name="T28" fmla="*/ 154074 w 128"/>
              <a:gd name="T29" fmla="*/ 225475 h 128"/>
              <a:gd name="T30" fmla="*/ 150316 w 128"/>
              <a:gd name="T31" fmla="*/ 120253 h 128"/>
              <a:gd name="T32" fmla="*/ 154074 w 128"/>
              <a:gd name="T33" fmla="*/ 225475 h 128"/>
              <a:gd name="T34" fmla="*/ 232990 w 128"/>
              <a:gd name="T35" fmla="*/ 120253 h 128"/>
              <a:gd name="T36" fmla="*/ 169106 w 128"/>
              <a:gd name="T37" fmla="*/ 225475 h 128"/>
              <a:gd name="T38" fmla="*/ 248022 w 128"/>
              <a:gd name="T39" fmla="*/ 120253 h 128"/>
              <a:gd name="T40" fmla="*/ 311906 w 128"/>
              <a:gd name="T41" fmla="*/ 225475 h 128"/>
              <a:gd name="T42" fmla="*/ 248022 w 128"/>
              <a:gd name="T43" fmla="*/ 120253 h 128"/>
              <a:gd name="T44" fmla="*/ 330696 w 128"/>
              <a:gd name="T45" fmla="*/ 120253 h 128"/>
              <a:gd name="T46" fmla="*/ 326938 w 128"/>
              <a:gd name="T47" fmla="*/ 225475 h 128"/>
              <a:gd name="T48" fmla="*/ 30063 w 128"/>
              <a:gd name="T49" fmla="*/ 210443 h 128"/>
              <a:gd name="T50" fmla="*/ 33821 w 128"/>
              <a:gd name="T51" fmla="*/ 187896 h 128"/>
              <a:gd name="T52" fmla="*/ 90190 w 128"/>
              <a:gd name="T53" fmla="*/ 120253 h 128"/>
              <a:gd name="T54" fmla="*/ 71400 w 128"/>
              <a:gd name="T55" fmla="*/ 225475 h 128"/>
              <a:gd name="T56" fmla="*/ 30063 w 128"/>
              <a:gd name="T57" fmla="*/ 210443 h 128"/>
              <a:gd name="T58" fmla="*/ 187895 w 128"/>
              <a:gd name="T59" fmla="*/ 450950 h 128"/>
              <a:gd name="T60" fmla="*/ 300633 w 128"/>
              <a:gd name="T61" fmla="*/ 300633 h 128"/>
              <a:gd name="T62" fmla="*/ 405854 w 128"/>
              <a:gd name="T63" fmla="*/ 450950 h 128"/>
              <a:gd name="T64" fmla="*/ 315664 w 128"/>
              <a:gd name="T65" fmla="*/ 300633 h 128"/>
              <a:gd name="T66" fmla="*/ 187895 w 128"/>
              <a:gd name="T67" fmla="*/ 285601 h 128"/>
              <a:gd name="T68" fmla="*/ 172864 w 128"/>
              <a:gd name="T69" fmla="*/ 450950 h 128"/>
              <a:gd name="T70" fmla="*/ 75158 w 128"/>
              <a:gd name="T71" fmla="*/ 255538 h 128"/>
              <a:gd name="T72" fmla="*/ 405854 w 128"/>
              <a:gd name="T73" fmla="*/ 450950 h 128"/>
              <a:gd name="T74" fmla="*/ 435917 w 128"/>
              <a:gd name="T75" fmla="*/ 225475 h 128"/>
              <a:gd name="T76" fmla="*/ 349485 w 128"/>
              <a:gd name="T77" fmla="*/ 120253 h 128"/>
              <a:gd name="T78" fmla="*/ 390822 w 128"/>
              <a:gd name="T79" fmla="*/ 120253 h 128"/>
              <a:gd name="T80" fmla="*/ 447191 w 128"/>
              <a:gd name="T81" fmla="*/ 187896 h 128"/>
              <a:gd name="T82" fmla="*/ 450949 w 128"/>
              <a:gd name="T83" fmla="*/ 210443 h 1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DC218C-A62B-4074-2B99-2752FF48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5138738"/>
            <a:ext cx="1552575" cy="4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717-407-5118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7AB814-74DB-40C4-8DD6-D459E8E313ED}"/>
              </a:ext>
            </a:extLst>
          </p:cNvPr>
          <p:cNvSpPr txBox="1"/>
          <p:nvPr/>
        </p:nvSpPr>
        <p:spPr>
          <a:xfrm>
            <a:off x="5529262" y="4887913"/>
            <a:ext cx="1395237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latin typeface="+mj-lt"/>
              </a:rPr>
              <a:t>Te</a:t>
            </a:r>
            <a:r>
              <a:rPr lang="en-US" b="1" dirty="0">
                <a:latin typeface="+mj-lt"/>
              </a:rPr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F0E091-B2A3-4A19-BC94-9B93311A1379}"/>
              </a:ext>
            </a:extLst>
          </p:cNvPr>
          <p:cNvSpPr/>
          <p:nvPr/>
        </p:nvSpPr>
        <p:spPr>
          <a:xfrm>
            <a:off x="4522788" y="4924425"/>
            <a:ext cx="819150" cy="820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B87DE04-D8B7-C466-BC54-3F075D06AA3B}"/>
              </a:ext>
            </a:extLst>
          </p:cNvPr>
          <p:cNvSpPr>
            <a:spLocks/>
          </p:cNvSpPr>
          <p:nvPr/>
        </p:nvSpPr>
        <p:spPr bwMode="auto">
          <a:xfrm>
            <a:off x="4679950" y="5081588"/>
            <a:ext cx="504825" cy="506412"/>
          </a:xfrm>
          <a:custGeom>
            <a:avLst/>
            <a:gdLst>
              <a:gd name="T0" fmla="*/ 482668 w 185"/>
              <a:gd name="T1" fmla="*/ 409978 h 185"/>
              <a:gd name="T2" fmla="*/ 425403 w 185"/>
              <a:gd name="T3" fmla="*/ 467374 h 185"/>
              <a:gd name="T4" fmla="*/ 163616 w 185"/>
              <a:gd name="T5" fmla="*/ 341648 h 185"/>
              <a:gd name="T6" fmla="*/ 38177 w 185"/>
              <a:gd name="T7" fmla="*/ 79262 h 185"/>
              <a:gd name="T8" fmla="*/ 95443 w 185"/>
              <a:gd name="T9" fmla="*/ 21865 h 185"/>
              <a:gd name="T10" fmla="*/ 166343 w 185"/>
              <a:gd name="T11" fmla="*/ 68330 h 185"/>
              <a:gd name="T12" fmla="*/ 182705 w 185"/>
              <a:gd name="T13" fmla="*/ 128460 h 185"/>
              <a:gd name="T14" fmla="*/ 128166 w 185"/>
              <a:gd name="T15" fmla="*/ 183123 h 185"/>
              <a:gd name="T16" fmla="*/ 201794 w 185"/>
              <a:gd name="T17" fmla="*/ 303383 h 185"/>
              <a:gd name="T18" fmla="*/ 321779 w 185"/>
              <a:gd name="T19" fmla="*/ 377179 h 185"/>
              <a:gd name="T20" fmla="*/ 376318 w 185"/>
              <a:gd name="T21" fmla="*/ 322516 h 185"/>
              <a:gd name="T22" fmla="*/ 436310 w 185"/>
              <a:gd name="T23" fmla="*/ 338915 h 185"/>
              <a:gd name="T24" fmla="*/ 482668 w 185"/>
              <a:gd name="T25" fmla="*/ 409978 h 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5" h="185">
                <a:moveTo>
                  <a:pt x="177" y="150"/>
                </a:moveTo>
                <a:cubicBezTo>
                  <a:pt x="169" y="159"/>
                  <a:pt x="156" y="171"/>
                  <a:pt x="156" y="171"/>
                </a:cubicBezTo>
                <a:cubicBezTo>
                  <a:pt x="143" y="185"/>
                  <a:pt x="106" y="171"/>
                  <a:pt x="60" y="125"/>
                </a:cubicBezTo>
                <a:cubicBezTo>
                  <a:pt x="14" y="79"/>
                  <a:pt x="0" y="42"/>
                  <a:pt x="14" y="29"/>
                </a:cubicBezTo>
                <a:cubicBezTo>
                  <a:pt x="14" y="29"/>
                  <a:pt x="26" y="16"/>
                  <a:pt x="35" y="8"/>
                </a:cubicBezTo>
                <a:cubicBezTo>
                  <a:pt x="43" y="0"/>
                  <a:pt x="53" y="14"/>
                  <a:pt x="61" y="25"/>
                </a:cubicBezTo>
                <a:cubicBezTo>
                  <a:pt x="69" y="36"/>
                  <a:pt x="70" y="44"/>
                  <a:pt x="67" y="47"/>
                </a:cubicBezTo>
                <a:cubicBezTo>
                  <a:pt x="65" y="49"/>
                  <a:pt x="54" y="60"/>
                  <a:pt x="47" y="67"/>
                </a:cubicBezTo>
                <a:cubicBezTo>
                  <a:pt x="44" y="70"/>
                  <a:pt x="44" y="81"/>
                  <a:pt x="74" y="111"/>
                </a:cubicBezTo>
                <a:cubicBezTo>
                  <a:pt x="104" y="141"/>
                  <a:pt x="115" y="141"/>
                  <a:pt x="118" y="138"/>
                </a:cubicBezTo>
                <a:cubicBezTo>
                  <a:pt x="125" y="131"/>
                  <a:pt x="136" y="120"/>
                  <a:pt x="138" y="118"/>
                </a:cubicBezTo>
                <a:cubicBezTo>
                  <a:pt x="141" y="115"/>
                  <a:pt x="149" y="116"/>
                  <a:pt x="160" y="124"/>
                </a:cubicBezTo>
                <a:cubicBezTo>
                  <a:pt x="171" y="132"/>
                  <a:pt x="185" y="142"/>
                  <a:pt x="177" y="15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0562FF-A2EB-82FE-A9BA-576771D6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This Conversation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01846-8CD9-5F01-15E8-CA45122C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0351" y="5140672"/>
            <a:ext cx="1850235" cy="4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Napequity.org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CF804-18B8-25C3-6802-A8EDAAA09136}"/>
              </a:ext>
            </a:extLst>
          </p:cNvPr>
          <p:cNvSpPr txBox="1"/>
          <p:nvPr/>
        </p:nvSpPr>
        <p:spPr>
          <a:xfrm>
            <a:off x="9200350" y="4889847"/>
            <a:ext cx="1395237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Web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B1DB08-F59A-824C-95D2-E8944D516DB4}"/>
              </a:ext>
            </a:extLst>
          </p:cNvPr>
          <p:cNvSpPr/>
          <p:nvPr/>
        </p:nvSpPr>
        <p:spPr>
          <a:xfrm>
            <a:off x="8193876" y="4926359"/>
            <a:ext cx="819150" cy="820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2EF569-DEDF-A87A-22A1-77F29676875D}"/>
              </a:ext>
            </a:extLst>
          </p:cNvPr>
          <p:cNvGrpSpPr/>
          <p:nvPr/>
        </p:nvGrpSpPr>
        <p:grpSpPr>
          <a:xfrm>
            <a:off x="8378080" y="5129654"/>
            <a:ext cx="450742" cy="429071"/>
            <a:chOff x="10755313" y="220663"/>
            <a:chExt cx="990600" cy="942975"/>
          </a:xfrm>
          <a:solidFill>
            <a:schemeClr val="bg2"/>
          </a:solidFill>
        </p:grpSpPr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FEE20B44-A486-E6BE-7397-260F8858A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5313" y="220663"/>
              <a:ext cx="990600" cy="942975"/>
            </a:xfrm>
            <a:custGeom>
              <a:avLst/>
              <a:gdLst>
                <a:gd name="T0" fmla="*/ 239 w 261"/>
                <a:gd name="T1" fmla="*/ 0 h 248"/>
                <a:gd name="T2" fmla="*/ 22 w 261"/>
                <a:gd name="T3" fmla="*/ 0 h 248"/>
                <a:gd name="T4" fmla="*/ 0 w 261"/>
                <a:gd name="T5" fmla="*/ 22 h 248"/>
                <a:gd name="T6" fmla="*/ 0 w 261"/>
                <a:gd name="T7" fmla="*/ 190 h 248"/>
                <a:gd name="T8" fmla="*/ 22 w 261"/>
                <a:gd name="T9" fmla="*/ 212 h 248"/>
                <a:gd name="T10" fmla="*/ 88 w 261"/>
                <a:gd name="T11" fmla="*/ 212 h 248"/>
                <a:gd name="T12" fmla="*/ 76 w 261"/>
                <a:gd name="T13" fmla="*/ 224 h 248"/>
                <a:gd name="T14" fmla="*/ 70 w 261"/>
                <a:gd name="T15" fmla="*/ 231 h 248"/>
                <a:gd name="T16" fmla="*/ 70 w 261"/>
                <a:gd name="T17" fmla="*/ 241 h 248"/>
                <a:gd name="T18" fmla="*/ 86 w 261"/>
                <a:gd name="T19" fmla="*/ 248 h 248"/>
                <a:gd name="T20" fmla="*/ 175 w 261"/>
                <a:gd name="T21" fmla="*/ 248 h 248"/>
                <a:gd name="T22" fmla="*/ 191 w 261"/>
                <a:gd name="T23" fmla="*/ 241 h 248"/>
                <a:gd name="T24" fmla="*/ 191 w 261"/>
                <a:gd name="T25" fmla="*/ 231 h 248"/>
                <a:gd name="T26" fmla="*/ 185 w 261"/>
                <a:gd name="T27" fmla="*/ 224 h 248"/>
                <a:gd name="T28" fmla="*/ 173 w 261"/>
                <a:gd name="T29" fmla="*/ 212 h 248"/>
                <a:gd name="T30" fmla="*/ 239 w 261"/>
                <a:gd name="T31" fmla="*/ 212 h 248"/>
                <a:gd name="T32" fmla="*/ 261 w 261"/>
                <a:gd name="T33" fmla="*/ 190 h 248"/>
                <a:gd name="T34" fmla="*/ 261 w 261"/>
                <a:gd name="T35" fmla="*/ 22 h 248"/>
                <a:gd name="T36" fmla="*/ 239 w 261"/>
                <a:gd name="T37" fmla="*/ 0 h 248"/>
                <a:gd name="T38" fmla="*/ 179 w 261"/>
                <a:gd name="T39" fmla="*/ 230 h 248"/>
                <a:gd name="T40" fmla="*/ 184 w 261"/>
                <a:gd name="T41" fmla="*/ 236 h 248"/>
                <a:gd name="T42" fmla="*/ 184 w 261"/>
                <a:gd name="T43" fmla="*/ 238 h 248"/>
                <a:gd name="T44" fmla="*/ 175 w 261"/>
                <a:gd name="T45" fmla="*/ 240 h 248"/>
                <a:gd name="T46" fmla="*/ 86 w 261"/>
                <a:gd name="T47" fmla="*/ 240 h 248"/>
                <a:gd name="T48" fmla="*/ 77 w 261"/>
                <a:gd name="T49" fmla="*/ 238 h 248"/>
                <a:gd name="T50" fmla="*/ 77 w 261"/>
                <a:gd name="T51" fmla="*/ 236 h 248"/>
                <a:gd name="T52" fmla="*/ 77 w 261"/>
                <a:gd name="T53" fmla="*/ 236 h 248"/>
                <a:gd name="T54" fmla="*/ 82 w 261"/>
                <a:gd name="T55" fmla="*/ 230 h 248"/>
                <a:gd name="T56" fmla="*/ 98 w 261"/>
                <a:gd name="T57" fmla="*/ 212 h 248"/>
                <a:gd name="T58" fmla="*/ 163 w 261"/>
                <a:gd name="T59" fmla="*/ 212 h 248"/>
                <a:gd name="T60" fmla="*/ 179 w 261"/>
                <a:gd name="T61" fmla="*/ 230 h 248"/>
                <a:gd name="T62" fmla="*/ 245 w 261"/>
                <a:gd name="T63" fmla="*/ 190 h 248"/>
                <a:gd name="T64" fmla="*/ 239 w 261"/>
                <a:gd name="T65" fmla="*/ 196 h 248"/>
                <a:gd name="T66" fmla="*/ 22 w 261"/>
                <a:gd name="T67" fmla="*/ 196 h 248"/>
                <a:gd name="T68" fmla="*/ 16 w 261"/>
                <a:gd name="T69" fmla="*/ 190 h 248"/>
                <a:gd name="T70" fmla="*/ 16 w 261"/>
                <a:gd name="T71" fmla="*/ 22 h 248"/>
                <a:gd name="T72" fmla="*/ 22 w 261"/>
                <a:gd name="T73" fmla="*/ 16 h 248"/>
                <a:gd name="T74" fmla="*/ 239 w 261"/>
                <a:gd name="T75" fmla="*/ 16 h 248"/>
                <a:gd name="T76" fmla="*/ 245 w 261"/>
                <a:gd name="T77" fmla="*/ 22 h 248"/>
                <a:gd name="T78" fmla="*/ 245 w 261"/>
                <a:gd name="T79" fmla="*/ 19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248">
                  <a:moveTo>
                    <a:pt x="2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2"/>
                    <a:pt x="10" y="212"/>
                    <a:pt x="22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5" y="216"/>
                    <a:pt x="79" y="222"/>
                    <a:pt x="76" y="224"/>
                  </a:cubicBezTo>
                  <a:cubicBezTo>
                    <a:pt x="74" y="227"/>
                    <a:pt x="71" y="229"/>
                    <a:pt x="70" y="231"/>
                  </a:cubicBezTo>
                  <a:cubicBezTo>
                    <a:pt x="69" y="233"/>
                    <a:pt x="68" y="237"/>
                    <a:pt x="70" y="241"/>
                  </a:cubicBezTo>
                  <a:cubicBezTo>
                    <a:pt x="71" y="244"/>
                    <a:pt x="76" y="248"/>
                    <a:pt x="86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85" y="248"/>
                    <a:pt x="190" y="244"/>
                    <a:pt x="191" y="241"/>
                  </a:cubicBezTo>
                  <a:cubicBezTo>
                    <a:pt x="193" y="237"/>
                    <a:pt x="192" y="233"/>
                    <a:pt x="191" y="231"/>
                  </a:cubicBezTo>
                  <a:cubicBezTo>
                    <a:pt x="190" y="229"/>
                    <a:pt x="187" y="227"/>
                    <a:pt x="185" y="224"/>
                  </a:cubicBezTo>
                  <a:cubicBezTo>
                    <a:pt x="182" y="222"/>
                    <a:pt x="176" y="216"/>
                    <a:pt x="173" y="212"/>
                  </a:cubicBezTo>
                  <a:cubicBezTo>
                    <a:pt x="239" y="212"/>
                    <a:pt x="239" y="212"/>
                    <a:pt x="239" y="212"/>
                  </a:cubicBezTo>
                  <a:cubicBezTo>
                    <a:pt x="251" y="212"/>
                    <a:pt x="261" y="202"/>
                    <a:pt x="261" y="190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51" y="0"/>
                    <a:pt x="239" y="0"/>
                  </a:cubicBezTo>
                  <a:close/>
                  <a:moveTo>
                    <a:pt x="179" y="230"/>
                  </a:moveTo>
                  <a:cubicBezTo>
                    <a:pt x="181" y="233"/>
                    <a:pt x="183" y="235"/>
                    <a:pt x="184" y="236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3" y="239"/>
                    <a:pt x="179" y="240"/>
                    <a:pt x="17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2" y="240"/>
                    <a:pt x="78" y="239"/>
                    <a:pt x="77" y="238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8" y="235"/>
                    <a:pt x="80" y="233"/>
                    <a:pt x="82" y="230"/>
                  </a:cubicBezTo>
                  <a:cubicBezTo>
                    <a:pt x="89" y="223"/>
                    <a:pt x="95" y="217"/>
                    <a:pt x="98" y="212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6" y="217"/>
                    <a:pt x="172" y="223"/>
                    <a:pt x="179" y="230"/>
                  </a:cubicBezTo>
                  <a:close/>
                  <a:moveTo>
                    <a:pt x="245" y="190"/>
                  </a:moveTo>
                  <a:cubicBezTo>
                    <a:pt x="245" y="193"/>
                    <a:pt x="242" y="196"/>
                    <a:pt x="239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9" y="196"/>
                    <a:pt x="16" y="193"/>
                    <a:pt x="16" y="19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2" y="16"/>
                    <a:pt x="245" y="19"/>
                    <a:pt x="245" y="22"/>
                  </a:cubicBezTo>
                  <a:lnTo>
                    <a:pt x="245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DD43E614-C086-04B7-68DE-9AE3D1D15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138" y="342901"/>
              <a:ext cx="741363" cy="498475"/>
            </a:xfrm>
            <a:custGeom>
              <a:avLst/>
              <a:gdLst>
                <a:gd name="T0" fmla="*/ 182 w 195"/>
                <a:gd name="T1" fmla="*/ 0 h 131"/>
                <a:gd name="T2" fmla="*/ 13 w 195"/>
                <a:gd name="T3" fmla="*/ 0 h 131"/>
                <a:gd name="T4" fmla="*/ 0 w 195"/>
                <a:gd name="T5" fmla="*/ 14 h 131"/>
                <a:gd name="T6" fmla="*/ 0 w 195"/>
                <a:gd name="T7" fmla="*/ 117 h 131"/>
                <a:gd name="T8" fmla="*/ 13 w 195"/>
                <a:gd name="T9" fmla="*/ 131 h 131"/>
                <a:gd name="T10" fmla="*/ 182 w 195"/>
                <a:gd name="T11" fmla="*/ 131 h 131"/>
                <a:gd name="T12" fmla="*/ 195 w 195"/>
                <a:gd name="T13" fmla="*/ 117 h 131"/>
                <a:gd name="T14" fmla="*/ 195 w 195"/>
                <a:gd name="T15" fmla="*/ 14 h 131"/>
                <a:gd name="T16" fmla="*/ 182 w 195"/>
                <a:gd name="T17" fmla="*/ 0 h 131"/>
                <a:gd name="T18" fmla="*/ 13 w 195"/>
                <a:gd name="T19" fmla="*/ 9 h 131"/>
                <a:gd name="T20" fmla="*/ 182 w 195"/>
                <a:gd name="T21" fmla="*/ 9 h 131"/>
                <a:gd name="T22" fmla="*/ 187 w 195"/>
                <a:gd name="T23" fmla="*/ 14 h 131"/>
                <a:gd name="T24" fmla="*/ 187 w 195"/>
                <a:gd name="T25" fmla="*/ 48 h 131"/>
                <a:gd name="T26" fmla="*/ 154 w 195"/>
                <a:gd name="T27" fmla="*/ 85 h 131"/>
                <a:gd name="T28" fmla="*/ 125 w 195"/>
                <a:gd name="T29" fmla="*/ 47 h 131"/>
                <a:gd name="T30" fmla="*/ 122 w 195"/>
                <a:gd name="T31" fmla="*/ 45 h 131"/>
                <a:gd name="T32" fmla="*/ 119 w 195"/>
                <a:gd name="T33" fmla="*/ 47 h 131"/>
                <a:gd name="T34" fmla="*/ 81 w 195"/>
                <a:gd name="T35" fmla="*/ 100 h 131"/>
                <a:gd name="T36" fmla="*/ 51 w 195"/>
                <a:gd name="T37" fmla="*/ 71 h 131"/>
                <a:gd name="T38" fmla="*/ 46 w 195"/>
                <a:gd name="T39" fmla="*/ 71 h 131"/>
                <a:gd name="T40" fmla="*/ 8 w 195"/>
                <a:gd name="T41" fmla="*/ 105 h 131"/>
                <a:gd name="T42" fmla="*/ 8 w 195"/>
                <a:gd name="T43" fmla="*/ 14 h 131"/>
                <a:gd name="T44" fmla="*/ 13 w 195"/>
                <a:gd name="T45" fmla="*/ 9 h 131"/>
                <a:gd name="T46" fmla="*/ 182 w 195"/>
                <a:gd name="T47" fmla="*/ 123 h 131"/>
                <a:gd name="T48" fmla="*/ 13 w 195"/>
                <a:gd name="T49" fmla="*/ 123 h 131"/>
                <a:gd name="T50" fmla="*/ 8 w 195"/>
                <a:gd name="T51" fmla="*/ 117 h 131"/>
                <a:gd name="T52" fmla="*/ 8 w 195"/>
                <a:gd name="T53" fmla="*/ 116 h 131"/>
                <a:gd name="T54" fmla="*/ 48 w 195"/>
                <a:gd name="T55" fmla="*/ 79 h 131"/>
                <a:gd name="T56" fmla="*/ 78 w 195"/>
                <a:gd name="T57" fmla="*/ 109 h 131"/>
                <a:gd name="T58" fmla="*/ 82 w 195"/>
                <a:gd name="T59" fmla="*/ 110 h 131"/>
                <a:gd name="T60" fmla="*/ 85 w 195"/>
                <a:gd name="T61" fmla="*/ 109 h 131"/>
                <a:gd name="T62" fmla="*/ 122 w 195"/>
                <a:gd name="T63" fmla="*/ 56 h 131"/>
                <a:gd name="T64" fmla="*/ 151 w 195"/>
                <a:gd name="T65" fmla="*/ 94 h 131"/>
                <a:gd name="T66" fmla="*/ 154 w 195"/>
                <a:gd name="T67" fmla="*/ 95 h 131"/>
                <a:gd name="T68" fmla="*/ 157 w 195"/>
                <a:gd name="T69" fmla="*/ 94 h 131"/>
                <a:gd name="T70" fmla="*/ 187 w 195"/>
                <a:gd name="T71" fmla="*/ 60 h 131"/>
                <a:gd name="T72" fmla="*/ 187 w 195"/>
                <a:gd name="T73" fmla="*/ 117 h 131"/>
                <a:gd name="T74" fmla="*/ 182 w 195"/>
                <a:gd name="T75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131">
                  <a:moveTo>
                    <a:pt x="1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9" y="131"/>
                    <a:pt x="195" y="125"/>
                    <a:pt x="195" y="11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7"/>
                    <a:pt x="189" y="0"/>
                    <a:pt x="182" y="0"/>
                  </a:cubicBezTo>
                  <a:close/>
                  <a:moveTo>
                    <a:pt x="13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5" y="9"/>
                    <a:pt x="187" y="11"/>
                    <a:pt x="187" y="14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4" y="46"/>
                    <a:pt x="123" y="45"/>
                    <a:pt x="122" y="45"/>
                  </a:cubicBezTo>
                  <a:cubicBezTo>
                    <a:pt x="121" y="45"/>
                    <a:pt x="119" y="46"/>
                    <a:pt x="119" y="4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69"/>
                    <a:pt x="47" y="69"/>
                    <a:pt x="46" y="7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lose/>
                  <a:moveTo>
                    <a:pt x="182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0"/>
                    <a:pt x="80" y="111"/>
                    <a:pt x="82" y="110"/>
                  </a:cubicBezTo>
                  <a:cubicBezTo>
                    <a:pt x="83" y="110"/>
                    <a:pt x="84" y="110"/>
                    <a:pt x="85" y="10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155" y="95"/>
                    <a:pt x="156" y="95"/>
                    <a:pt x="157" y="94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20"/>
                    <a:pt x="185" y="123"/>
                    <a:pt x="182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B1EC3AB7-E3CD-A5FF-40D8-E5F90763D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2988" y="855663"/>
              <a:ext cx="93663" cy="92075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6 h 24"/>
                <a:gd name="T12" fmla="*/ 8 w 25"/>
                <a:gd name="T13" fmla="*/ 12 h 24"/>
                <a:gd name="T14" fmla="*/ 13 w 25"/>
                <a:gd name="T15" fmla="*/ 8 h 24"/>
                <a:gd name="T16" fmla="*/ 17 w 25"/>
                <a:gd name="T17" fmla="*/ 12 h 24"/>
                <a:gd name="T18" fmla="*/ 13 w 25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7" y="10"/>
                    <a:pt x="17" y="12"/>
                  </a:cubicBezTo>
                  <a:cubicBezTo>
                    <a:pt x="17" y="14"/>
                    <a:pt x="15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1AF3A2-AB62-C0AD-A0DA-A4CA699549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49886" y="6531550"/>
            <a:ext cx="5829858" cy="228061"/>
          </a:xfrm>
          <a:prstGeom prst="rect">
            <a:avLst/>
          </a:prstGeom>
        </p:spPr>
        <p:txBody>
          <a:bodyPr/>
          <a:lstStyle>
            <a:lvl1pPr algn="l">
              <a:defRPr sz="1000" b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© National Alliance for Partnerships in Equity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159D9C-4BF5-4032-8E7C-78F200A2306A}"/>
              </a:ext>
            </a:extLst>
          </p:cNvPr>
          <p:cNvSpPr/>
          <p:nvPr/>
        </p:nvSpPr>
        <p:spPr>
          <a:xfrm>
            <a:off x="0" y="3356490"/>
            <a:ext cx="12192000" cy="1433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Learn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FFFFF"/>
                </a:solidFill>
              </a:rPr>
              <a:t>–Visit the QR code to learn more about professional development NAPE offers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Connect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FFFFF"/>
                </a:solidFill>
              </a:rPr>
              <a:t>–Email me: bbrady@napequity.org</a:t>
            </a:r>
            <a:endParaRPr lang="en-US" sz="1600" i="1" dirty="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600" i="1" dirty="0">
              <a:solidFill>
                <a:srgbClr val="FFFFFF"/>
              </a:solidFill>
            </a:endParaRPr>
          </a:p>
        </p:txBody>
      </p:sp>
      <p:pic>
        <p:nvPicPr>
          <p:cNvPr id="25" name="Google Shape;470;g132cb0a5290_4_16">
            <a:extLst>
              <a:ext uri="{FF2B5EF4-FFF2-40B4-BE49-F238E27FC236}">
                <a16:creationId xmlns:a16="http://schemas.microsoft.com/office/drawing/2014/main" id="{26284244-BCA8-4843-8632-ECB6498938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199" y="1336166"/>
            <a:ext cx="2044300" cy="20221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1" grpId="0" animBg="1"/>
      <p:bldP spid="29" grpId="0"/>
      <p:bldP spid="30" grpId="0"/>
      <p:bldP spid="22" grpId="0" animBg="1"/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A0ADD4D-57D1-A8B3-0B4D-B74D4A8DD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4E7A54-03E6-6AAA-9D42-301308D3FB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A39D2-D0DF-CD08-5791-193686F02CA1}"/>
              </a:ext>
            </a:extLst>
          </p:cNvPr>
          <p:cNvSpPr txBox="1"/>
          <p:nvPr/>
        </p:nvSpPr>
        <p:spPr>
          <a:xfrm>
            <a:off x="449263" y="2822575"/>
            <a:ext cx="487986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2"/>
                </a:solidFill>
                <a:latin typeface="+mj-lt"/>
              </a:rPr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1D4B73-C0D3-969D-E9AA-25D60FDEB895}"/>
              </a:ext>
            </a:extLst>
          </p:cNvPr>
          <p:cNvGrpSpPr/>
          <p:nvPr/>
        </p:nvGrpSpPr>
        <p:grpSpPr>
          <a:xfrm>
            <a:off x="507133" y="4067274"/>
            <a:ext cx="2216399" cy="1880565"/>
            <a:chOff x="507133" y="4067274"/>
            <a:chExt cx="2216399" cy="188056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3876B74-2F01-3459-6F49-B24F550E4026}"/>
                </a:ext>
              </a:extLst>
            </p:cNvPr>
            <p:cNvSpPr/>
            <p:nvPr/>
          </p:nvSpPr>
          <p:spPr>
            <a:xfrm>
              <a:off x="642816" y="4067274"/>
              <a:ext cx="2037279" cy="1880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854B6A-91C0-7B80-0839-91B81309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3" y="4128613"/>
              <a:ext cx="2216399" cy="180418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A49227-5862-C384-4D7F-3E8C9EC9572C}"/>
              </a:ext>
            </a:extLst>
          </p:cNvPr>
          <p:cNvSpPr txBox="1"/>
          <p:nvPr/>
        </p:nvSpPr>
        <p:spPr>
          <a:xfrm>
            <a:off x="549577" y="6009178"/>
            <a:ext cx="352853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National Alliance for Partnerships in Equity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28B04-4354-8F61-8B9C-42B3D3EC6BB9}"/>
              </a:ext>
            </a:extLst>
          </p:cNvPr>
          <p:cNvSpPr txBox="1"/>
          <p:nvPr/>
        </p:nvSpPr>
        <p:spPr>
          <a:xfrm>
            <a:off x="555364" y="6210598"/>
            <a:ext cx="11176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Napequity.org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031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093BE-CB33-4BC2-8CA5-99E1320DE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Focus Areas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BFD84B-B055-4FFC-B92C-7AFA7BC5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NAPE make an impact?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3F4CDC-968D-4068-9472-C4D472DD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32" y="1509870"/>
            <a:ext cx="8024135" cy="51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A55FD1-4A42-4826-9905-81C68E2CDA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b="2257"/>
          <a:stretch>
            <a:fillRect/>
          </a:stretch>
        </p:blipFill>
        <p:spPr>
          <a:xfrm>
            <a:off x="5816414" y="1933992"/>
            <a:ext cx="5949029" cy="378516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077C-CB0D-4D13-AC99-816A5C64C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EC6F7A-2A2A-428D-96B2-6F0428A6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EC4F1-582E-4B14-9B8D-6EA993612748}"/>
              </a:ext>
            </a:extLst>
          </p:cNvPr>
          <p:cNvSpPr txBox="1"/>
          <p:nvPr/>
        </p:nvSpPr>
        <p:spPr>
          <a:xfrm>
            <a:off x="838200" y="2078182"/>
            <a:ext cx="4764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i="0" dirty="0">
                <a:solidFill>
                  <a:srgbClr val="2B2B2B"/>
                </a:solidFill>
                <a:effectLst/>
                <a:latin typeface="+mn-lt"/>
              </a:rPr>
              <a:t>We build educators’ capacity to implement effective solutions for increasing student access, educational equity and workforce diversity. 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53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3"/>
          <p:cNvCxnSpPr/>
          <p:nvPr/>
        </p:nvCxnSpPr>
        <p:spPr>
          <a:xfrm>
            <a:off x="0" y="0"/>
            <a:ext cx="12192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244878"/>
            <a:ext cx="9144000" cy="13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4244878"/>
            <a:ext cx="9144000" cy="13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4244878"/>
            <a:ext cx="9144000" cy="13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4244878"/>
            <a:ext cx="9144000" cy="13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1814946" y="167871"/>
            <a:ext cx="8478981" cy="38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5"/>
            </a:pPr>
            <a:r>
              <a:rPr lang="en-US" sz="23899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(UA)</a:t>
            </a:r>
            <a:r>
              <a:rPr lang="en-US" sz="23899" baseline="3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658301" y="6371640"/>
            <a:ext cx="1847851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r>
              <a:rPr lang="en-US" sz="1067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© NAPE EF 2022</a:t>
            </a:r>
            <a:endParaRPr sz="1867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b2fe4ca621_0_553"/>
          <p:cNvPicPr preferRelativeResize="0"/>
          <p:nvPr/>
        </p:nvPicPr>
        <p:blipFill rotWithShape="1">
          <a:blip r:embed="rId3">
            <a:alphaModFix/>
          </a:blip>
          <a:srcRect r="1959" b="5023"/>
          <a:stretch/>
        </p:blipFill>
        <p:spPr>
          <a:xfrm>
            <a:off x="2173143" y="463011"/>
            <a:ext cx="8106543" cy="588503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b2fe4ca621_0_553"/>
          <p:cNvSpPr txBox="1"/>
          <p:nvPr/>
        </p:nvSpPr>
        <p:spPr>
          <a:xfrm>
            <a:off x="11501602" y="6349245"/>
            <a:ext cx="608021" cy="468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4" name="Google Shape;164;g2b2fe4ca621_0_553"/>
          <p:cNvSpPr txBox="1"/>
          <p:nvPr/>
        </p:nvSpPr>
        <p:spPr>
          <a:xfrm>
            <a:off x="2142846" y="5302756"/>
            <a:ext cx="1295831" cy="11161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3899576-D8E5-4EE6-9741-DDD91F5FF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159FF-D21D-4621-8347-010123F02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5AE8F7-85E9-45F0-91B0-A45E6900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E41CB-76C0-492A-BD0F-AC3EA060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3" y="0"/>
            <a:ext cx="9179169" cy="68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A5954B-018D-46E3-B766-2310EF14E9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E857-D0FA-46A0-892F-F41EAD57F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CA39D-85FE-47FB-AA45-19E361A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4E47A-99A3-4EA4-9B84-EAC7159D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42"/>
            <a:ext cx="12192000" cy="2167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1E2AA-B611-403F-8EB7-83E291D5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1540"/>
            <a:ext cx="8135485" cy="2762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479D0-AE6F-43D1-BDFB-A888EDB17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" y="5025007"/>
            <a:ext cx="11352978" cy="19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E6D3B-4B76-4A81-885F-CCB968AA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Insights?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F5034-6462-4D68-A87E-2A802B2CFD25}"/>
              </a:ext>
            </a:extLst>
          </p:cNvPr>
          <p:cNvSpPr txBox="1"/>
          <p:nvPr/>
        </p:nvSpPr>
        <p:spPr>
          <a:xfrm>
            <a:off x="838200" y="985915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57% of Executives in an early 2024 Littler survey reported that their organizations expanded their DEI activities over the previous year, even despite the backlash (36% are holding steady, 6% reported active decrease)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 Pew Research Center survey found that 56% of workers see DEI in the workplace as “a good thing” and 28% see it as neutral. 16% see it as bad.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76780-ADE2-499D-B274-0315DF00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09" y="2654512"/>
            <a:ext cx="5413582" cy="42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AA41474-861A-9042-6564-F3EF5A6D83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" b="8867"/>
          <a:stretch>
            <a:fillRect/>
          </a:stretch>
        </p:blipFill>
        <p:spPr>
          <a:xfrm>
            <a:off x="0" y="150813"/>
            <a:ext cx="12192000" cy="668655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62A316-83E0-286C-380F-2EF160BA1918}"/>
              </a:ext>
            </a:extLst>
          </p:cNvPr>
          <p:cNvSpPr/>
          <p:nvPr/>
        </p:nvSpPr>
        <p:spPr>
          <a:xfrm>
            <a:off x="0" y="145026"/>
            <a:ext cx="12192000" cy="6712974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E0A25-2751-87D3-C0D5-F5A939BED368}"/>
              </a:ext>
            </a:extLst>
          </p:cNvPr>
          <p:cNvSpPr txBox="1"/>
          <p:nvPr/>
        </p:nvSpPr>
        <p:spPr>
          <a:xfrm>
            <a:off x="1013255" y="1085467"/>
            <a:ext cx="1041674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D4D8E2"/>
                </a:solidFill>
              </a:rPr>
              <a:t>Too often, we blame students for the system’s failure to serve them adequately. Nothing needs to be “fixed” about our learners. </a:t>
            </a:r>
            <a:r>
              <a:rPr lang="en-US" sz="4400" b="1" u="sng" dirty="0">
                <a:solidFill>
                  <a:srgbClr val="D4D8E2"/>
                </a:solidFill>
              </a:rPr>
              <a:t>The key to addressing root causes at the system level is to put the student (or learner) at the center of the equation.</a:t>
            </a:r>
            <a:endParaRPr lang="en-US" sz="4400" b="1" u="sng" dirty="0">
              <a:solidFill>
                <a:srgbClr val="D4D8E2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HZleRsb"/>
  <p:tag name="ARTICULATE_DESIGN_ID_1_OFFICE THEME" val="grtVG4bc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APE">
      <a:dk1>
        <a:sysClr val="windowText" lastClr="000000"/>
      </a:dk1>
      <a:lt1>
        <a:srgbClr val="FFFFFF"/>
      </a:lt1>
      <a:dk2>
        <a:srgbClr val="309145"/>
      </a:dk2>
      <a:lt2>
        <a:srgbClr val="E7E6E6"/>
      </a:lt2>
      <a:accent1>
        <a:srgbClr val="309145"/>
      </a:accent1>
      <a:accent2>
        <a:srgbClr val="00548C"/>
      </a:accent2>
      <a:accent3>
        <a:srgbClr val="642C88"/>
      </a:accent3>
      <a:accent4>
        <a:srgbClr val="BFBFBF"/>
      </a:accent4>
      <a:accent5>
        <a:srgbClr val="595959"/>
      </a:accent5>
      <a:accent6>
        <a:srgbClr val="F2F2F2"/>
      </a:accent6>
      <a:hlink>
        <a:srgbClr val="00548C"/>
      </a:hlink>
      <a:folHlink>
        <a:srgbClr val="642C88"/>
      </a:folHlink>
    </a:clrScheme>
    <a:fontScheme name="Custom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557</Words>
  <Application>Microsoft Office PowerPoint</Application>
  <PresentationFormat>Widescreen</PresentationFormat>
  <Paragraphs>71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</vt:lpstr>
      <vt:lpstr>Montserrat</vt:lpstr>
      <vt:lpstr>Open Sans</vt:lpstr>
      <vt:lpstr>Open Sans</vt:lpstr>
      <vt:lpstr>Righteous</vt:lpstr>
      <vt:lpstr>Roboto</vt:lpstr>
      <vt:lpstr>Office Theme</vt:lpstr>
      <vt:lpstr>10_Office Theme</vt:lpstr>
      <vt:lpstr>PowerPoint Presentation</vt:lpstr>
      <vt:lpstr>How does NAPE make an impact?</vt:lpstr>
      <vt:lpstr>Our Mission</vt:lpstr>
      <vt:lpstr>PowerPoint Presentation</vt:lpstr>
      <vt:lpstr>PowerPoint Presentation</vt:lpstr>
      <vt:lpstr>PowerPoint Presentation</vt:lpstr>
      <vt:lpstr>PowerPoint Presentation</vt:lpstr>
      <vt:lpstr>Other Insights?</vt:lpstr>
      <vt:lpstr>PowerPoint Presentation</vt:lpstr>
      <vt:lpstr>PowerPoint Presentation</vt:lpstr>
      <vt:lpstr>Let’s Connect</vt:lpstr>
      <vt:lpstr>PowerPoint Presentation</vt:lpstr>
      <vt:lpstr>So, where is a starting point?</vt:lpstr>
      <vt:lpstr>PowerPoint Presentation</vt:lpstr>
      <vt:lpstr>Moving This Conversation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Adzra</dc:creator>
  <cp:lastModifiedBy>Brittany Brady</cp:lastModifiedBy>
  <cp:revision>398</cp:revision>
  <dcterms:created xsi:type="dcterms:W3CDTF">2018-08-08T06:12:31Z</dcterms:created>
  <dcterms:modified xsi:type="dcterms:W3CDTF">2024-09-26T15:14:04Z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E7B81134-AB7D-43E7-A0E6-4602B115DF22</vt:lpwstr>
  </property>
  <property fmtid="{D5CDD505-2E9C-101B-9397-08002B2CF9AE}" pid="3" name="ArticulatePath">
    <vt:lpwstr>Blue</vt:lpwstr>
  </property>
</Properties>
</file>