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648" r:id="rId2"/>
    <p:sldMasterId id="2147483739" r:id="rId3"/>
  </p:sldMasterIdLst>
  <p:notesMasterIdLst>
    <p:notesMasterId r:id="rId37"/>
  </p:notesMasterIdLst>
  <p:sldIdLst>
    <p:sldId id="256" r:id="rId4"/>
    <p:sldId id="298" r:id="rId5"/>
    <p:sldId id="257" r:id="rId6"/>
    <p:sldId id="277" r:id="rId7"/>
    <p:sldId id="297" r:id="rId8"/>
    <p:sldId id="306" r:id="rId9"/>
    <p:sldId id="301" r:id="rId10"/>
    <p:sldId id="302" r:id="rId11"/>
    <p:sldId id="287" r:id="rId12"/>
    <p:sldId id="286" r:id="rId13"/>
    <p:sldId id="300" r:id="rId14"/>
    <p:sldId id="299" r:id="rId15"/>
    <p:sldId id="264" r:id="rId16"/>
    <p:sldId id="279" r:id="rId17"/>
    <p:sldId id="289" r:id="rId18"/>
    <p:sldId id="280" r:id="rId19"/>
    <p:sldId id="304" r:id="rId20"/>
    <p:sldId id="288" r:id="rId21"/>
    <p:sldId id="282" r:id="rId22"/>
    <p:sldId id="267" r:id="rId23"/>
    <p:sldId id="305" r:id="rId24"/>
    <p:sldId id="278" r:id="rId25"/>
    <p:sldId id="293" r:id="rId26"/>
    <p:sldId id="295" r:id="rId27"/>
    <p:sldId id="294" r:id="rId28"/>
    <p:sldId id="262" r:id="rId29"/>
    <p:sldId id="292" r:id="rId30"/>
    <p:sldId id="296" r:id="rId31"/>
    <p:sldId id="290" r:id="rId32"/>
    <p:sldId id="272" r:id="rId33"/>
    <p:sldId id="307" r:id="rId34"/>
    <p:sldId id="283" r:id="rId35"/>
    <p:sldId id="27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EDB4D6"/>
    <a:srgbClr val="BF31F7"/>
    <a:srgbClr val="C33E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200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B271A-F7B0-4520-8415-03FC547D5170}" type="datetimeFigureOut">
              <a:t>9/27/23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F0F3F-7CE6-4D51-BB4E-4BF80B64415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9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4199f95a3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24199f95a3f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5" name="Google Shape;365;g24199f95a3f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4199f95a3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g24199f95a3f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3" name="Google Shape;373;g24199f95a3f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2a05159413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2a05159413_0_2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Scott</a:t>
            </a:r>
            <a:endParaRPr/>
          </a:p>
        </p:txBody>
      </p:sp>
      <p:sp>
        <p:nvSpPr>
          <p:cNvPr id="361" name="Google Shape;361;g22a05159413_0_2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16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49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47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7"/>
          <p:cNvSpPr txBox="1">
            <a:spLocks noGrp="1"/>
          </p:cNvSpPr>
          <p:nvPr>
            <p:ph type="title"/>
          </p:nvPr>
        </p:nvSpPr>
        <p:spPr>
          <a:xfrm>
            <a:off x="3454400" y="414338"/>
            <a:ext cx="74422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  <a:defRPr sz="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7"/>
          <p:cNvSpPr txBox="1">
            <a:spLocks noGrp="1"/>
          </p:cNvSpPr>
          <p:nvPr>
            <p:ph type="body" idx="1"/>
          </p:nvPr>
        </p:nvSpPr>
        <p:spPr>
          <a:xfrm>
            <a:off x="3454400" y="3294063"/>
            <a:ext cx="7442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6" name="Google Shape;1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814" y="2846727"/>
            <a:ext cx="2485535" cy="840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7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6262"/>
          <a:stretch/>
        </p:blipFill>
        <p:spPr>
          <a:xfrm>
            <a:off x="2250899" y="6132166"/>
            <a:ext cx="974900" cy="41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5007" y="6227688"/>
            <a:ext cx="1201768" cy="27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0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0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8"/>
          <p:cNvSpPr txBox="1">
            <a:spLocks noGrp="1"/>
          </p:cNvSpPr>
          <p:nvPr>
            <p:ph type="sldNum" idx="12"/>
          </p:nvPr>
        </p:nvSpPr>
        <p:spPr>
          <a:xfrm>
            <a:off x="8610600" y="62547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" name="Google Shape;30;p38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6262"/>
          <a:stretch/>
        </p:blipFill>
        <p:spPr>
          <a:xfrm>
            <a:off x="2250899" y="6173262"/>
            <a:ext cx="974900" cy="41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5007" y="6268784"/>
            <a:ext cx="1201768" cy="27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4"/>
          <p:cNvSpPr txBox="1">
            <a:spLocks noGrp="1"/>
          </p:cNvSpPr>
          <p:nvPr>
            <p:ph type="sldNum" idx="12"/>
          </p:nvPr>
        </p:nvSpPr>
        <p:spPr>
          <a:xfrm>
            <a:off x="8578850" y="62674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5" name="Google Shape;35;p54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6262"/>
          <a:stretch/>
        </p:blipFill>
        <p:spPr>
          <a:xfrm>
            <a:off x="2250899" y="6173262"/>
            <a:ext cx="974900" cy="41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5007" y="6268784"/>
            <a:ext cx="1201768" cy="27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1"/>
          <p:cNvSpPr txBox="1">
            <a:spLocks noGrp="1"/>
          </p:cNvSpPr>
          <p:nvPr>
            <p:ph type="sldNum" idx="12"/>
          </p:nvPr>
        </p:nvSpPr>
        <p:spPr>
          <a:xfrm>
            <a:off x="8578850" y="62674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9" name="Google Shape;39;p51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6262"/>
          <a:stretch/>
        </p:blipFill>
        <p:spPr>
          <a:xfrm>
            <a:off x="2250899" y="6173262"/>
            <a:ext cx="974900" cy="41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5007" y="6268784"/>
            <a:ext cx="1201768" cy="27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-one column numbering list">
  <p:cSld name="Text-one column numbering lis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50" descr="The star in the ES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361683">
            <a:off x="10844111" y="6132352"/>
            <a:ext cx="756579" cy="77819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50" descr="Colored background box."/>
          <p:cNvSpPr/>
          <p:nvPr/>
        </p:nvSpPr>
        <p:spPr>
          <a:xfrm>
            <a:off x="0" y="212727"/>
            <a:ext cx="250371" cy="832304"/>
          </a:xfrm>
          <a:prstGeom prst="rect">
            <a:avLst/>
          </a:prstGeom>
          <a:solidFill>
            <a:srgbClr val="E385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4" name="Google Shape;44;p50" descr="Colored background box."/>
          <p:cNvSpPr/>
          <p:nvPr/>
        </p:nvSpPr>
        <p:spPr>
          <a:xfrm>
            <a:off x="435429" y="212727"/>
            <a:ext cx="11756571" cy="832304"/>
          </a:xfrm>
          <a:prstGeom prst="rect">
            <a:avLst/>
          </a:prstGeom>
          <a:solidFill>
            <a:srgbClr val="101D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5" name="Google Shape;45;p50"/>
          <p:cNvSpPr txBox="1">
            <a:spLocks noGrp="1"/>
          </p:cNvSpPr>
          <p:nvPr>
            <p:ph type="title"/>
          </p:nvPr>
        </p:nvSpPr>
        <p:spPr>
          <a:xfrm>
            <a:off x="567743" y="288926"/>
            <a:ext cx="11370972" cy="679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Quattrocento Sans"/>
              <a:buNone/>
              <a:defRPr sz="3067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0"/>
          <p:cNvSpPr txBox="1">
            <a:spLocks noGrp="1"/>
          </p:cNvSpPr>
          <p:nvPr>
            <p:ph type="body" idx="1"/>
          </p:nvPr>
        </p:nvSpPr>
        <p:spPr>
          <a:xfrm>
            <a:off x="567743" y="1230404"/>
            <a:ext cx="11370972" cy="5049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8526"/>
              </a:buClr>
              <a:buSzPts val="2400"/>
              <a:buFont typeface="Quattrocento Sans"/>
              <a:buAutoNum type="arabicPeriod"/>
              <a:defRPr sz="3200">
                <a:solidFill>
                  <a:srgbClr val="101D34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619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E38526"/>
              </a:buClr>
              <a:buSzPts val="2100"/>
              <a:buFont typeface="Courier New"/>
              <a:buChar char="o"/>
              <a:defRPr sz="2800">
                <a:solidFill>
                  <a:srgbClr val="101D34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E38526"/>
              </a:buClr>
              <a:buSzPts val="1800"/>
              <a:buFont typeface="Noto Sans Symbols"/>
              <a:buChar char="▪"/>
              <a:defRPr sz="2400">
                <a:solidFill>
                  <a:srgbClr val="101D34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238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E38526"/>
              </a:buClr>
              <a:buSzPts val="1500"/>
              <a:buFont typeface="Noto Sans Symbols"/>
              <a:buChar char="⮚"/>
              <a:defRPr sz="2000">
                <a:solidFill>
                  <a:srgbClr val="101D34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238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E38526"/>
              </a:buClr>
              <a:buSzPts val="1500"/>
              <a:buFont typeface="Noto Sans Symbols"/>
              <a:buChar char="❖"/>
              <a:defRPr sz="2000">
                <a:solidFill>
                  <a:srgbClr val="101D34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5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50"/>
          <p:cNvSpPr txBox="1"/>
          <p:nvPr/>
        </p:nvSpPr>
        <p:spPr>
          <a:xfrm>
            <a:off x="250371" y="6356351"/>
            <a:ext cx="77133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200" b="0" i="0" u="none" strike="noStrike" cap="none">
                <a:solidFill>
                  <a:srgbClr val="8A8F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Massachusetts Department of</a:t>
            </a:r>
            <a:r>
              <a:rPr lang="en-US" sz="1867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200" b="0" i="0" u="none" strike="noStrike" cap="none">
                <a:solidFill>
                  <a:srgbClr val="8A8F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Elementary</a:t>
            </a:r>
            <a:r>
              <a:rPr lang="en-US" sz="1867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200" b="0" i="0" u="none" strike="noStrike" cap="none">
                <a:solidFill>
                  <a:srgbClr val="8A8F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and</a:t>
            </a:r>
            <a:r>
              <a:rPr lang="en-US" sz="1867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200" b="0" i="0" u="none" strike="noStrike" cap="none">
                <a:solidFill>
                  <a:srgbClr val="8A8F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Secondary</a:t>
            </a:r>
            <a:r>
              <a:rPr lang="en-US" sz="1867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200" b="0" i="0" u="none" strike="noStrike" cap="none">
                <a:solidFill>
                  <a:srgbClr val="8A8F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Education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2"/>
          <p:cNvSpPr txBox="1">
            <a:spLocks noGrp="1"/>
          </p:cNvSpPr>
          <p:nvPr>
            <p:ph type="ctrTitle"/>
          </p:nvPr>
        </p:nvSpPr>
        <p:spPr>
          <a:xfrm>
            <a:off x="4921322" y="1112088"/>
            <a:ext cx="5597702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2"/>
          <p:cNvSpPr txBox="1">
            <a:spLocks noGrp="1"/>
          </p:cNvSpPr>
          <p:nvPr>
            <p:ph type="subTitle" idx="1"/>
          </p:nvPr>
        </p:nvSpPr>
        <p:spPr>
          <a:xfrm>
            <a:off x="4921322" y="3591763"/>
            <a:ext cx="559770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2" name="Google Shape;52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221" y="2783707"/>
            <a:ext cx="3586083" cy="121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52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6262"/>
          <a:stretch/>
        </p:blipFill>
        <p:spPr>
          <a:xfrm>
            <a:off x="2250899" y="6132166"/>
            <a:ext cx="974900" cy="41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5007" y="6227688"/>
            <a:ext cx="1201768" cy="27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5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0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5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5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0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1" name="Google Shape;61;p53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6262"/>
          <a:stretch/>
        </p:blipFill>
        <p:spPr>
          <a:xfrm>
            <a:off x="2250899" y="6173262"/>
            <a:ext cx="974900" cy="41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5007" y="6268784"/>
            <a:ext cx="1201768" cy="27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5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55"/>
          <p:cNvSpPr txBox="1">
            <a:spLocks noGrp="1"/>
          </p:cNvSpPr>
          <p:nvPr>
            <p:ph type="sldNum" idx="12"/>
          </p:nvPr>
        </p:nvSpPr>
        <p:spPr>
          <a:xfrm>
            <a:off x="8578850" y="62674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8" name="Google Shape;68;p55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6262"/>
          <a:stretch/>
        </p:blipFill>
        <p:spPr>
          <a:xfrm>
            <a:off x="2250899" y="6173262"/>
            <a:ext cx="974900" cy="41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5007" y="6268784"/>
            <a:ext cx="1201768" cy="27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11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5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56"/>
          <p:cNvSpPr txBox="1">
            <a:spLocks noGrp="1"/>
          </p:cNvSpPr>
          <p:nvPr>
            <p:ph type="sldNum" idx="12"/>
          </p:nvPr>
        </p:nvSpPr>
        <p:spPr>
          <a:xfrm>
            <a:off x="8578850" y="62674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5" name="Google Shape;75;p56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6262"/>
          <a:stretch/>
        </p:blipFill>
        <p:spPr>
          <a:xfrm>
            <a:off x="2250899" y="6173262"/>
            <a:ext cx="974900" cy="41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5007" y="6268784"/>
            <a:ext cx="1201768" cy="27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43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4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4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4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5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140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377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80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47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6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9/27/23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7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5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ato"/>
              <a:buNone/>
              <a:defRPr sz="3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36"/>
          <p:cNvSpPr txBox="1">
            <a:spLocks noGrp="1"/>
          </p:cNvSpPr>
          <p:nvPr>
            <p:ph type="sldNum" idx="12"/>
          </p:nvPr>
        </p:nvSpPr>
        <p:spPr>
          <a:xfrm>
            <a:off x="8578850" y="62674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75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ecd.org/education/career-readiness/Career%20Ready%20How%20schools%20can%20better%20prepare%20young%20people%20for%20working%20life%20in%20the%20era%20of%20COVID%2019e1503534-en.pdf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hyperlink" Target="https://ies.ed.gov/ncee/edlabs/regions/west/pdf/REL_2022127.pdf" TargetMode="External"/><Relationship Id="rId4" Type="http://schemas.openxmlformats.org/officeDocument/2006/relationships/image" Target="../media/image41.png"/><Relationship Id="rId9" Type="http://schemas.openxmlformats.org/officeDocument/2006/relationships/hyperlink" Target="http://www.ncwd-youth.info/wp-content/uploads/2018/03/ILPs-A-Promising-Practice-for-Driving-College-and-Career-Efforts.pd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ideindianabusiness.com/articles/the-power-of-mentorship-to-support-career-readiness" TargetMode="External"/><Relationship Id="rId3" Type="http://schemas.openxmlformats.org/officeDocument/2006/relationships/hyperlink" Target="https://www.nawb.org/workplace-mentoring" TargetMode="External"/><Relationship Id="rId7" Type="http://schemas.openxmlformats.org/officeDocument/2006/relationships/hyperlink" Target="https://nationalmentoringresourcecenter.org/resources-for-mentoring-program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nationalmentoringresourcecenter.org/resource/college-and-career-success-mentoring-toolkit/" TargetMode="External"/><Relationship Id="rId11" Type="http://schemas.openxmlformats.org/officeDocument/2006/relationships/image" Target="../media/image44.png"/><Relationship Id="rId5" Type="http://schemas.openxmlformats.org/officeDocument/2006/relationships/hyperlink" Target="https://www.mentoring.org/resource/cmws-july-2021-career-readiness-resources-for-youth-serving-programs/" TargetMode="External"/><Relationship Id="rId10" Type="http://schemas.openxmlformats.org/officeDocument/2006/relationships/hyperlink" Target="https://www.brookings.edu/blog/the-avenue/2018/10/17/how-work-based-learning-connects-students-with-mentors-and-experience/" TargetMode="External"/><Relationship Id="rId4" Type="http://schemas.openxmlformats.org/officeDocument/2006/relationships/hyperlink" Target="https://www.mentoring.org/resource/college-and-career-readiness-resources/" TargetMode="External"/><Relationship Id="rId9" Type="http://schemas.openxmlformats.org/officeDocument/2006/relationships/hyperlink" Target="https://edsystemsniu.org/why-mentorship-matters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s://careertech.org/resource/inclusive-goal-setting-tool" TargetMode="External"/><Relationship Id="rId7" Type="http://schemas.openxmlformats.org/officeDocument/2006/relationships/hyperlink" Target="https://repository.escholarship.umassmed.edu/bitstream/handle/20.500.14038/44302/Advancing_Employment_for_Secondary_Learners_with_Disabilities_CTE_final.pdf?sequence=3&amp;isAllowed=y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.air.org/resource/field/challenges-and-opportunities-addressing-equity-career-and-technical-education?utm_source=iContact&amp;utm_medium=email&amp;utm_campaign=american-institutes-for-research&amp;utm_content=AIR+News+February+2023" TargetMode="External"/><Relationship Id="rId5" Type="http://schemas.openxmlformats.org/officeDocument/2006/relationships/hyperlink" Target="https://www.americanprogress.org/article/advancing-racial-equity-career-technical-education-enrollment/" TargetMode="External"/><Relationship Id="rId4" Type="http://schemas.openxmlformats.org/officeDocument/2006/relationships/hyperlink" Target="https://files.eric.ed.gov/fulltext/EJ1229646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ssolberg@bu.ed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2F1306-05DD-C308-9526-412C183402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4" r="8" b="8"/>
          <a:stretch/>
        </p:blipFill>
        <p:spPr>
          <a:xfrm>
            <a:off x="2979683" y="10"/>
            <a:ext cx="9212317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en-US" sz="2600" dirty="0">
                <a:ea typeface="+mj-lt"/>
                <a:cs typeface="+mj-lt"/>
              </a:rPr>
              <a:t>Activating Research to Advance Change in Postsecondary CTE</a:t>
            </a:r>
            <a:endParaRPr lang="en-US" sz="2600" dirty="0"/>
          </a:p>
          <a:p>
            <a:endParaRPr lang="en-US" sz="2600" dirty="0"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5229137" cy="164895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000" dirty="0"/>
              <a:t>V. Scott H. Solberg</a:t>
            </a:r>
          </a:p>
          <a:p>
            <a:r>
              <a:rPr lang="en-US" sz="2000" dirty="0"/>
              <a:t>Center for Future Readiness</a:t>
            </a:r>
          </a:p>
          <a:p>
            <a:r>
              <a:rPr lang="en-US" sz="2000" dirty="0"/>
              <a:t>Boston University</a:t>
            </a:r>
          </a:p>
          <a:p>
            <a:r>
              <a:rPr lang="en-US" sz="2000" dirty="0"/>
              <a:t>Coalition for Career Development Center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713E34-6824-14EF-4682-23879E259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238" y="367048"/>
            <a:ext cx="9415848" cy="613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59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870D94-BCB2-CA39-7AFA-5AD629CAB8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072" b="85429"/>
          <a:stretch/>
        </p:blipFill>
        <p:spPr>
          <a:xfrm>
            <a:off x="127000" y="520701"/>
            <a:ext cx="2159000" cy="558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A49E05-07CC-0EE4-ACB9-97B28DCDD3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8" t="8177" r="10710" b="3753"/>
          <a:stretch/>
        </p:blipFill>
        <p:spPr>
          <a:xfrm>
            <a:off x="254000" y="2082799"/>
            <a:ext cx="4394200" cy="3479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C79A6E-1929-8E02-125A-754F2A015A7E}"/>
              </a:ext>
            </a:extLst>
          </p:cNvPr>
          <p:cNvSpPr txBox="1"/>
          <p:nvPr/>
        </p:nvSpPr>
        <p:spPr>
          <a:xfrm>
            <a:off x="5397500" y="2540000"/>
            <a:ext cx="6032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Similar: jobs with comparable salary</a:t>
            </a:r>
          </a:p>
          <a:p>
            <a:endParaRPr lang="en-US" dirty="0"/>
          </a:p>
          <a:p>
            <a:r>
              <a:rPr lang="en-US" dirty="0"/>
              <a:t>Lateral Transition: Comparable salary in a different occupation</a:t>
            </a:r>
          </a:p>
          <a:p>
            <a:endParaRPr lang="en-US" dirty="0"/>
          </a:p>
          <a:p>
            <a:r>
              <a:rPr lang="en-US" dirty="0"/>
              <a:t>Advancement: Higher salary in same occupation pathway</a:t>
            </a:r>
          </a:p>
          <a:p>
            <a:endParaRPr lang="en-US" dirty="0"/>
          </a:p>
          <a:p>
            <a:r>
              <a:rPr lang="en-US" dirty="0"/>
              <a:t>Lateral Advancement: Higher salary in a different occupational pathway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4FA54C-335C-BE0C-3FE9-52EC9448BCBB}"/>
              </a:ext>
            </a:extLst>
          </p:cNvPr>
          <p:cNvSpPr txBox="1"/>
          <p:nvPr/>
        </p:nvSpPr>
        <p:spPr>
          <a:xfrm>
            <a:off x="4940300" y="1713468"/>
            <a:ext cx="562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Designing Pathways Involves Exploration of…</a:t>
            </a:r>
          </a:p>
        </p:txBody>
      </p:sp>
    </p:spTree>
    <p:extLst>
      <p:ext uri="{BB962C8B-B14F-4D97-AF65-F5344CB8AC3E}">
        <p14:creationId xmlns:p14="http://schemas.microsoft.com/office/powerpoint/2010/main" val="2849806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B7A6A-65A6-52CC-D94B-B66323555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Future Pathways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60FC5-F831-BB83-409F-1A63558B0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45" y="1902552"/>
            <a:ext cx="11994555" cy="477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04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website&#10;&#10;Graphic showing occupational pathways for medical and clinical laboratory technicians">
            <a:extLst>
              <a:ext uri="{FF2B5EF4-FFF2-40B4-BE49-F238E27FC236}">
                <a16:creationId xmlns:a16="http://schemas.microsoft.com/office/drawing/2014/main" id="{0A9E60E4-104D-48FE-FA74-16DB208F4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56" y="232246"/>
            <a:ext cx="11355088" cy="639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97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rson writing on a notepad">
            <a:extLst>
              <a:ext uri="{FF2B5EF4-FFF2-40B4-BE49-F238E27FC236}">
                <a16:creationId xmlns:a16="http://schemas.microsoft.com/office/drawing/2014/main" id="{60BA9D81-055A-B3B2-0D37-4DDD28E800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7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FDF39D-B479-43D0-58F8-33FD5635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>
                <a:solidFill>
                  <a:schemeClr val="bg1"/>
                </a:solidFill>
              </a:rPr>
              <a:t>Redesigning Postsecondary CTE Using Career Advising and Individualized Career Plans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835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reaching for a paper on a table full of paper and sticky notes">
            <a:extLst>
              <a:ext uri="{FF2B5EF4-FFF2-40B4-BE49-F238E27FC236}">
                <a16:creationId xmlns:a16="http://schemas.microsoft.com/office/drawing/2014/main" id="{4CC17B94-0615-83D1-AC04-A651A6B1C9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8913" b="681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D639E9-D433-67EF-EBC0-B504DF336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Invest in Comprehensive Future Readiness Programs and Services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F8210-3113-F3CE-10F6-A633FDAD8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b="1" u="sng">
                <a:solidFill>
                  <a:schemeClr val="bg1"/>
                </a:solidFill>
              </a:rPr>
              <a:t>Evidence</a:t>
            </a:r>
            <a:r>
              <a:rPr lang="en-US" sz="2000" b="1">
                <a:solidFill>
                  <a:schemeClr val="bg1"/>
                </a:solidFill>
              </a:rPr>
              <a:t>: Settings that engage individuals in a comprehensive individualized career plan program are more engaged academically, have better employment outcomes, and skills that more closely align to Industry needs</a:t>
            </a:r>
          </a:p>
          <a:p>
            <a:pPr>
              <a:lnSpc>
                <a:spcPct val="100000"/>
              </a:lnSpc>
            </a:pPr>
            <a:endParaRPr lang="en-US" sz="2000" b="1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b="1" u="sng">
                <a:solidFill>
                  <a:schemeClr val="bg1"/>
                </a:solidFill>
              </a:rPr>
              <a:t>Translation to Program Design</a:t>
            </a:r>
            <a:r>
              <a:rPr lang="en-US" sz="2000" b="1">
                <a:solidFill>
                  <a:schemeClr val="bg1"/>
                </a:solidFill>
              </a:rPr>
              <a:t>: Design a comprehensive individualized career plan strategy throughout the two-year college experience from application to graduation and beyond.</a:t>
            </a:r>
          </a:p>
        </p:txBody>
      </p:sp>
    </p:spTree>
    <p:extLst>
      <p:ext uri="{BB962C8B-B14F-4D97-AF65-F5344CB8AC3E}">
        <p14:creationId xmlns:p14="http://schemas.microsoft.com/office/powerpoint/2010/main" val="3834780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op view of cubes connected with black lines">
            <a:extLst>
              <a:ext uri="{FF2B5EF4-FFF2-40B4-BE49-F238E27FC236}">
                <a16:creationId xmlns:a16="http://schemas.microsoft.com/office/drawing/2014/main" id="{278769B6-B5A3-EF1D-5830-050779FD12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2500" b="1250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658D25-8238-FF27-352C-A8DFAB34D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Individualized Career Plans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1C8A3-69C3-123D-8CC6-598A346C6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333755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Student-driven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Integrated scope and sequence of activities throughout postsecondary from application to graduation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Discover emerging talent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Connect emerging talent to CTE Pathways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Design pathway to social mobility (i.e., living wage)</a:t>
            </a:r>
          </a:p>
        </p:txBody>
      </p:sp>
    </p:spTree>
    <p:extLst>
      <p:ext uri="{BB962C8B-B14F-4D97-AF65-F5344CB8AC3E}">
        <p14:creationId xmlns:p14="http://schemas.microsoft.com/office/powerpoint/2010/main" val="3914345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F44879F-6698-4394-89D4-7B3CDB92E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!!Rectangle">
            <a:extLst>
              <a:ext uri="{FF2B5EF4-FFF2-40B4-BE49-F238E27FC236}">
                <a16:creationId xmlns:a16="http://schemas.microsoft.com/office/drawing/2014/main" id="{C65FD3B2-577C-49A0-B40E-4845C5D59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Picture 4" descr="Worker in factory">
            <a:extLst>
              <a:ext uri="{FF2B5EF4-FFF2-40B4-BE49-F238E27FC236}">
                <a16:creationId xmlns:a16="http://schemas.microsoft.com/office/drawing/2014/main" id="{8BAF6E8D-9B7F-38AE-AB07-3670F04183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" b="1498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1841A7-1094-D0C6-22CF-F10ED7F3B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26720"/>
            <a:ext cx="10506456" cy="1919141"/>
          </a:xfrm>
        </p:spPr>
        <p:txBody>
          <a:bodyPr anchor="b"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Talent Pipeline Management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0B5DEA-ADF6-4BA5-9307-147F0A468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8680" y="2898648"/>
            <a:ext cx="10506456" cy="18288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2783982"/>
            <a:ext cx="1873457" cy="137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C8F3E-9825-0F44-3A18-73E48273B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37269"/>
            <a:ext cx="10509504" cy="290568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FFFFFF"/>
                </a:solidFill>
              </a:rPr>
              <a:t>Use individualized career plans to help individuals discover how their talent aligns with high-wage pathways</a:t>
            </a:r>
          </a:p>
          <a:p>
            <a:pPr>
              <a:lnSpc>
                <a:spcPct val="100000"/>
              </a:lnSpc>
            </a:pPr>
            <a:endParaRPr lang="en-US" sz="2000" b="1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FFFFFF"/>
                </a:solidFill>
              </a:rPr>
              <a:t>Create connected learning and work-based learning opportunities that increase engagement with mentors from business and industry</a:t>
            </a:r>
          </a:p>
          <a:p>
            <a:pPr>
              <a:lnSpc>
                <a:spcPct val="100000"/>
              </a:lnSpc>
            </a:pPr>
            <a:endParaRPr lang="en-US" sz="2000" b="1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FFFFFF"/>
                </a:solidFill>
              </a:rPr>
              <a:t>Establish funding and mentoring for entrepreneurial development opportunities</a:t>
            </a:r>
          </a:p>
          <a:p>
            <a:pPr>
              <a:lnSpc>
                <a:spcPct val="100000"/>
              </a:lnSpc>
            </a:pP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050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Picture 4" descr="Stacks of gold coins">
            <a:extLst>
              <a:ext uri="{FF2B5EF4-FFF2-40B4-BE49-F238E27FC236}">
                <a16:creationId xmlns:a16="http://schemas.microsoft.com/office/drawing/2014/main" id="{A733C261-11BB-B509-35A8-FEF17E5D1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0" r="7810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819576-6999-0574-A647-1BB1FD60E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Access to Encouraging Conversations</a:t>
            </a:r>
            <a:br>
              <a:rPr lang="en-US" sz="2400">
                <a:solidFill>
                  <a:schemeClr val="bg1"/>
                </a:solidFill>
              </a:rPr>
            </a:b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91FD8-2D01-B4DF-37EA-C337B2D10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5305806" cy="3767582"/>
          </a:xfrm>
        </p:spPr>
        <p:txBody>
          <a:bodyPr anchor="t">
            <a:normAutofit fontScale="92500"/>
          </a:bodyPr>
          <a:lstStyle/>
          <a:p>
            <a:pPr marL="0" indent="0">
              <a:buNone/>
            </a:pPr>
            <a:r>
              <a:rPr lang="en-US" sz="2400" b="1" u="sng" dirty="0">
                <a:solidFill>
                  <a:schemeClr val="bg1"/>
                </a:solidFill>
              </a:rPr>
              <a:t>Evidence</a:t>
            </a:r>
            <a:r>
              <a:rPr lang="en-US" sz="2400" b="1" dirty="0">
                <a:solidFill>
                  <a:schemeClr val="bg1"/>
                </a:solidFill>
              </a:rPr>
              <a:t>: Future wage earnings increase for each meaningful conversation one receives about their future occupational opportunities</a:t>
            </a: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b="1" u="sng" dirty="0">
                <a:solidFill>
                  <a:schemeClr val="bg1"/>
                </a:solidFill>
              </a:rPr>
              <a:t>Translation to Program Design</a:t>
            </a:r>
            <a:r>
              <a:rPr lang="en-US" sz="2400" b="1" dirty="0">
                <a:solidFill>
                  <a:schemeClr val="bg1"/>
                </a:solidFill>
              </a:rPr>
              <a:t>: Increase access to caring and encouraging adult mentors and coaches</a:t>
            </a:r>
          </a:p>
        </p:txBody>
      </p:sp>
    </p:spTree>
    <p:extLst>
      <p:ext uri="{BB962C8B-B14F-4D97-AF65-F5344CB8AC3E}">
        <p14:creationId xmlns:p14="http://schemas.microsoft.com/office/powerpoint/2010/main" val="2911535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115178-3907-621C-6ECF-106BE3A37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FD2029-FDFF-CDDC-1C20-0857E2CDE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Considerations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138BE-1515-6EA4-EFB2-DC432A3C7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312166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Access to encouraging role models who reflect their background</a:t>
            </a:r>
          </a:p>
          <a:p>
            <a:r>
              <a:rPr lang="en-US" dirty="0">
                <a:solidFill>
                  <a:schemeClr val="bg1"/>
                </a:solidFill>
              </a:rPr>
              <a:t>Focus on building social capital</a:t>
            </a:r>
          </a:p>
          <a:p>
            <a:r>
              <a:rPr lang="en-US" dirty="0">
                <a:solidFill>
                  <a:schemeClr val="bg1"/>
                </a:solidFill>
              </a:rPr>
              <a:t>Professional development to ensure students understand how to perform business related tasks and socialize with employers</a:t>
            </a:r>
          </a:p>
          <a:p>
            <a:r>
              <a:rPr lang="en-US" dirty="0">
                <a:solidFill>
                  <a:schemeClr val="bg1"/>
                </a:solidFill>
              </a:rPr>
              <a:t>Access to professional clothes</a:t>
            </a:r>
          </a:p>
        </p:txBody>
      </p:sp>
    </p:spTree>
    <p:extLst>
      <p:ext uri="{BB962C8B-B14F-4D97-AF65-F5344CB8AC3E}">
        <p14:creationId xmlns:p14="http://schemas.microsoft.com/office/powerpoint/2010/main" val="570841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564B6-721E-9FFD-8EC8-108C15F0C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1B76D-8E4E-368C-6533-3613A4476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2100" y="2367777"/>
            <a:ext cx="5461000" cy="36941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West Valley Community College</a:t>
            </a:r>
          </a:p>
          <a:p>
            <a:r>
              <a:rPr lang="en-US" dirty="0"/>
              <a:t>Milwaukee Area Technical College</a:t>
            </a:r>
          </a:p>
          <a:p>
            <a:r>
              <a:rPr lang="en-US" dirty="0"/>
              <a:t>Coalition for Career Development Center</a:t>
            </a:r>
          </a:p>
          <a:p>
            <a:r>
              <a:rPr lang="en-US" dirty="0"/>
              <a:t>Boston University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11C113-A703-7FD4-913C-F69196E3A5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6" t="5765" r="5944" b="3647"/>
          <a:stretch/>
        </p:blipFill>
        <p:spPr>
          <a:xfrm>
            <a:off x="8526018" y="2461235"/>
            <a:ext cx="3179835" cy="3115106"/>
          </a:xfrm>
          <a:prstGeom prst="rect">
            <a:avLst/>
          </a:prstGeom>
        </p:spPr>
      </p:pic>
      <p:pic>
        <p:nvPicPr>
          <p:cNvPr id="6" name="Google Shape;181;p3">
            <a:extLst>
              <a:ext uri="{FF2B5EF4-FFF2-40B4-BE49-F238E27FC236}">
                <a16:creationId xmlns:a16="http://schemas.microsoft.com/office/drawing/2014/main" id="{DE9ED9CD-0E3D-2CBD-2A8B-FB79339D05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6228097"/>
            <a:ext cx="14859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2;p3">
            <a:extLst>
              <a:ext uri="{FF2B5EF4-FFF2-40B4-BE49-F238E27FC236}">
                <a16:creationId xmlns:a16="http://schemas.microsoft.com/office/drawing/2014/main" id="{00192B7C-F5F0-2A2E-C70C-F47622D5A0C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2100" y="6309360"/>
            <a:ext cx="2019300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3;p3" descr="A group of people posing for a photo in front of a bridge&#10;&#10;Description automatically generated">
            <a:extLst>
              <a:ext uri="{FF2B5EF4-FFF2-40B4-BE49-F238E27FC236}">
                <a16:creationId xmlns:a16="http://schemas.microsoft.com/office/drawing/2014/main" id="{BB797DF7-BBA3-26E5-8E13-950E296F59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328" t="13449" r="14105"/>
          <a:stretch/>
        </p:blipFill>
        <p:spPr>
          <a:xfrm>
            <a:off x="182118" y="2367777"/>
            <a:ext cx="2332482" cy="31151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711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BF3296-11D3-939F-12D2-2E6E7E0BBC56}"/>
              </a:ext>
            </a:extLst>
          </p:cNvPr>
          <p:cNvSpPr txBox="1"/>
          <p:nvPr/>
        </p:nvSpPr>
        <p:spPr>
          <a:xfrm>
            <a:off x="326758" y="378861"/>
            <a:ext cx="9452241" cy="141184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ea typeface="+mn-lt"/>
                <a:cs typeface="+mn-lt"/>
              </a:rPr>
              <a:t>Building a Career Readiness Infrastructure:</a:t>
            </a:r>
            <a:endParaRPr lang="en-US" dirty="0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dirty="0">
                <a:latin typeface="+mj-lt"/>
                <a:ea typeface="+mj-ea"/>
                <a:cs typeface="+mj-cs"/>
              </a:rPr>
              <a:t>Developing Navigation Skills Using Career Technology  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7" name="Picture 6" descr="A screenshot of a website&#10;&#10;Description automatically generated">
            <a:extLst>
              <a:ext uri="{FF2B5EF4-FFF2-40B4-BE49-F238E27FC236}">
                <a16:creationId xmlns:a16="http://schemas.microsoft.com/office/drawing/2014/main" id="{8C68F584-5F63-B0B0-481F-A6B3EFD3A9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371" b="18884"/>
          <a:stretch/>
        </p:blipFill>
        <p:spPr>
          <a:xfrm>
            <a:off x="6907809" y="1682833"/>
            <a:ext cx="4963768" cy="2800161"/>
          </a:xfrm>
          <a:prstGeom prst="rect">
            <a:avLst/>
          </a:prstGeom>
        </p:spPr>
      </p:pic>
      <p:pic>
        <p:nvPicPr>
          <p:cNvPr id="3" name="Picture 2" descr="A group of people looking at their phones&#10;&#10;Description automatically generated">
            <a:extLst>
              <a:ext uri="{FF2B5EF4-FFF2-40B4-BE49-F238E27FC236}">
                <a16:creationId xmlns:a16="http://schemas.microsoft.com/office/drawing/2014/main" id="{9DBC1D7A-2C1C-2199-B6C1-A47D0E171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1986835"/>
            <a:ext cx="2624495" cy="2908029"/>
          </a:xfrm>
          <a:prstGeom prst="rect">
            <a:avLst/>
          </a:prstGeom>
        </p:spPr>
      </p:pic>
      <p:pic>
        <p:nvPicPr>
          <p:cNvPr id="2" name="Picture 1" descr="A person wearing virtual reality goggles&#10;&#10;Description automatically generated">
            <a:extLst>
              <a:ext uri="{FF2B5EF4-FFF2-40B4-BE49-F238E27FC236}">
                <a16:creationId xmlns:a16="http://schemas.microsoft.com/office/drawing/2014/main" id="{CCF223CF-0744-813D-3C18-ACC3251E7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309" y="3645253"/>
            <a:ext cx="4762500" cy="280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42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F44879F-6698-4394-89D4-7B3CDB92E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C65FD3B2-577C-49A0-B40E-4845C5D59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Picture 4" descr="Silhouette of a construction site">
            <a:extLst>
              <a:ext uri="{FF2B5EF4-FFF2-40B4-BE49-F238E27FC236}">
                <a16:creationId xmlns:a16="http://schemas.microsoft.com/office/drawing/2014/main" id="{141838D8-6E54-6C78-BAEB-708D3713C7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4591" b="1113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C205E1-1C50-6B9C-F5C7-A26DD4C3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26720"/>
            <a:ext cx="10506456" cy="1919141"/>
          </a:xfrm>
        </p:spPr>
        <p:txBody>
          <a:bodyPr anchor="b">
            <a:normAutofit/>
          </a:bodyPr>
          <a:lstStyle/>
          <a:p>
            <a:r>
              <a:rPr lang="en-US" sz="6000" b="1" dirty="0">
                <a:solidFill>
                  <a:srgbClr val="FFFFFF"/>
                </a:solidFill>
              </a:rPr>
              <a:t>Building a Career Readiness Infrastructure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0B5DEA-ADF6-4BA5-9307-147F0A468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8680" y="2898648"/>
            <a:ext cx="10506456" cy="18288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2783982"/>
            <a:ext cx="1873457" cy="137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619C2-9ECA-B472-B371-C2A384A60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37269"/>
            <a:ext cx="10509504" cy="290568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Creating and army of career mentors/coaches</a:t>
            </a:r>
          </a:p>
          <a:p>
            <a:endParaRPr lang="en-US" sz="3200" b="1" dirty="0">
              <a:solidFill>
                <a:srgbClr val="FFFFFF"/>
              </a:solidFill>
            </a:endParaRPr>
          </a:p>
          <a:p>
            <a:r>
              <a:rPr lang="en-US" sz="3200" b="1" dirty="0">
                <a:solidFill>
                  <a:srgbClr val="FFFFFF"/>
                </a:solidFill>
              </a:rPr>
              <a:t>Designing and collaborating with workforce development intermediaries</a:t>
            </a:r>
          </a:p>
        </p:txBody>
      </p:sp>
    </p:spTree>
    <p:extLst>
      <p:ext uri="{BB962C8B-B14F-4D97-AF65-F5344CB8AC3E}">
        <p14:creationId xmlns:p14="http://schemas.microsoft.com/office/powerpoint/2010/main" val="3879590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8DB7B6-C88E-3E26-D854-029C143D99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70" t="11596" r="19507" b="26020"/>
          <a:stretch/>
        </p:blipFill>
        <p:spPr>
          <a:xfrm>
            <a:off x="614856" y="61866"/>
            <a:ext cx="11288654" cy="673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40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E2A81E-A6B5-BA5A-DFDC-753342DEF2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971" r="68053"/>
          <a:stretch/>
        </p:blipFill>
        <p:spPr>
          <a:xfrm>
            <a:off x="2508702" y="2032000"/>
            <a:ext cx="6114598" cy="4554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98E41F-4149-CAE6-F021-89FB72E5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500"/>
          <a:stretch/>
        </p:blipFill>
        <p:spPr>
          <a:xfrm>
            <a:off x="496390" y="374470"/>
            <a:ext cx="11047909" cy="165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26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AB2E85-AB2C-73B6-BE46-4B85E0D03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426412"/>
            <a:ext cx="10833100" cy="605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6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163C69-C15E-E703-664D-2AAC99368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368300"/>
            <a:ext cx="10486610" cy="588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78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B4D6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D8A33-7327-4AE7-C49C-D5E491CEC2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8" t="19516" r="11728" b="9889"/>
          <a:stretch/>
        </p:blipFill>
        <p:spPr>
          <a:xfrm>
            <a:off x="1270897" y="27330"/>
            <a:ext cx="9433889" cy="683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93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B34A8C-A29C-E2A3-7866-0ABC88652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921" r="66627"/>
          <a:stretch/>
        </p:blipFill>
        <p:spPr>
          <a:xfrm>
            <a:off x="2558818" y="2066974"/>
            <a:ext cx="5619784" cy="4257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782610-6383-3A87-D251-D51605E845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547" b="88745"/>
          <a:stretch/>
        </p:blipFill>
        <p:spPr>
          <a:xfrm>
            <a:off x="243881" y="279401"/>
            <a:ext cx="9363242" cy="876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A47E95-E9B5-53A2-C4FE-0BE099AA1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07" t="13376" r="32547" b="66234"/>
          <a:stretch/>
        </p:blipFill>
        <p:spPr>
          <a:xfrm>
            <a:off x="2755899" y="1593850"/>
            <a:ext cx="5225623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97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282713-32C7-8220-1B4C-6BA85EAC7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360493"/>
            <a:ext cx="10934700" cy="611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53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E16C9-CCB8-DBC4-6DC3-2284A4B4B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05" y="74180"/>
            <a:ext cx="10458235" cy="903733"/>
          </a:xfrm>
        </p:spPr>
        <p:txBody>
          <a:bodyPr/>
          <a:lstStyle/>
          <a:p>
            <a:r>
              <a:rPr lang="en-US">
                <a:ea typeface="Lato"/>
                <a:cs typeface="Lato"/>
              </a:rPr>
              <a:t>Sources of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15910-8B64-B247-40E8-94DF4DE2E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6303" y="1467598"/>
            <a:ext cx="843547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ea typeface="Lato"/>
              <a:cs typeface="Lato"/>
            </a:endParaRPr>
          </a:p>
          <a:p>
            <a:endParaRPr lang="en-US"/>
          </a:p>
          <a:p>
            <a:endParaRPr lang="en-US">
              <a:ea typeface="Lato"/>
              <a:cs typeface="Lato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B3BCF3D-8610-A884-1947-83E179415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983" b="-12857"/>
          <a:stretch/>
        </p:blipFill>
        <p:spPr>
          <a:xfrm>
            <a:off x="456825" y="2350651"/>
            <a:ext cx="1383098" cy="494517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DD677D6-F6FC-A381-42E9-CE7C08107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33" y="986952"/>
            <a:ext cx="1485900" cy="4191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C8472CC-9D95-421E-65E4-70E1F242A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95" y="4989110"/>
            <a:ext cx="1409700" cy="457200"/>
          </a:xfrm>
          <a:prstGeom prst="rect">
            <a:avLst/>
          </a:prstGeom>
        </p:spPr>
      </p:pic>
      <p:pic>
        <p:nvPicPr>
          <p:cNvPr id="9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A32BE0B-280A-C28B-5122-285F006D5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44" y="3857366"/>
            <a:ext cx="1420090" cy="54552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828ED931-979A-5DB7-0EF1-52AFF35CE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99" y="3168969"/>
            <a:ext cx="1352550" cy="49530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4E6D40C1-E7DD-EDB0-52BF-7372C00277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806" y="1500436"/>
            <a:ext cx="2019300" cy="3619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00F882-E15C-2FE3-DEDB-7050AF898A94}"/>
              </a:ext>
            </a:extLst>
          </p:cNvPr>
          <p:cNvSpPr txBox="1"/>
          <p:nvPr/>
        </p:nvSpPr>
        <p:spPr>
          <a:xfrm>
            <a:off x="2393152" y="877700"/>
            <a:ext cx="9545781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Solberg, V. S. H., Donnelly, H. K.,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Kroyer-Kubicek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, R., Basha, R., Curtis, G.,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Jaques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, E., Schreiber, K. (2022).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Condition of Career Readiness in the United States.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Alexandria, VA: Coalition for Career Development Center and the BU Center for Future Readiness.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Mann, A., Denis, V. &amp; Percy, C. (2021).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"/>
                <a:ea typeface="Lato"/>
                <a:cs typeface="Lat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Career ready? How schools can better prepare young people for working life in the era of COVID-19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. OECD Education Working Papers No. 24.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Solberg, V.S., Wills, J., Redmond, K.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Skaff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, L. (2014).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"/>
                <a:ea typeface="Lato"/>
                <a:cs typeface="Lato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Use of individualized learning plans as a promising practice for driving college and career readiness efforts: Findings and recommendations from a multi-method, multi-study effort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 (ISBN: 1-933493-46-1). Washington, DC: National Collaborative on Workforce and Disability for Youth, Institute for Educational Leadership.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Torre Gibney, T.,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Rauner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, M. (2021).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"/>
                <a:ea typeface="Lato"/>
                <a:cs typeface="Lato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Education and career planning in high school: A national study of school and student characteristics and college-going behaviors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 (REL 2022–127). U.S. Department of Education, Institute of Education Sciences, National Center for Education Evaluation and Regional Assistance, Regional Educational Laboratory West.</a:t>
            </a:r>
          </a:p>
        </p:txBody>
      </p:sp>
    </p:spTree>
    <p:extLst>
      <p:ext uri="{BB962C8B-B14F-4D97-AF65-F5344CB8AC3E}">
        <p14:creationId xmlns:p14="http://schemas.microsoft.com/office/powerpoint/2010/main" val="410986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hite puzzle with one red piece">
            <a:extLst>
              <a:ext uri="{FF2B5EF4-FFF2-40B4-BE49-F238E27FC236}">
                <a16:creationId xmlns:a16="http://schemas.microsoft.com/office/drawing/2014/main" id="{2130FDBB-2591-51A1-F1D1-0B9828D10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59" r="1363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874314-E499-40B3-DCA2-01DE7F39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484A0-8A82-3036-AF62-8707DEF58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124706" cy="36715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Career Readiness in the U.S.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Identify Pathways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Redesign Postsecondary CTE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Building a Career Readiness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545550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8F44A-F909-C79C-64F4-B6F1CFAF6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794" y="304799"/>
            <a:ext cx="10748902" cy="365760"/>
          </a:xfrm>
        </p:spPr>
        <p:txBody>
          <a:bodyPr>
            <a:normAutofit fontScale="90000"/>
          </a:bodyPr>
          <a:lstStyle/>
          <a:p>
            <a:r>
              <a:rPr lang="en-US" dirty="0"/>
              <a:t>The New Paradigm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3399862-14A7-0CDA-0195-37241D676930}"/>
              </a:ext>
            </a:extLst>
          </p:cNvPr>
          <p:cNvGraphicFramePr>
            <a:graphicFrameLocks noGrp="1"/>
          </p:cNvGraphicFramePr>
          <p:nvPr/>
        </p:nvGraphicFramePr>
        <p:xfrm>
          <a:off x="534794" y="825500"/>
          <a:ext cx="11238106" cy="5727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3967">
                  <a:extLst>
                    <a:ext uri="{9D8B030D-6E8A-4147-A177-3AD203B41FA5}">
                      <a16:colId xmlns:a16="http://schemas.microsoft.com/office/drawing/2014/main" val="2820702598"/>
                    </a:ext>
                  </a:extLst>
                </a:gridCol>
                <a:gridCol w="8254139">
                  <a:extLst>
                    <a:ext uri="{9D8B030D-6E8A-4147-A177-3AD203B41FA5}">
                      <a16:colId xmlns:a16="http://schemas.microsoft.com/office/drawing/2014/main" val="3620662743"/>
                    </a:ext>
                  </a:extLst>
                </a:gridCol>
              </a:tblGrid>
              <a:tr h="624063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What’s Out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What’s In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378421"/>
                  </a:ext>
                </a:extLst>
              </a:tr>
              <a:tr h="624063">
                <a:tc>
                  <a:txBody>
                    <a:bodyPr/>
                    <a:lstStyle/>
                    <a:p>
                      <a:r>
                        <a:rPr lang="e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Career Readiness </a:t>
                      </a:r>
                      <a:endParaRPr 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Future Readiness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793460"/>
                  </a:ext>
                </a:extLst>
              </a:tr>
              <a:tr h="624063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Career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Positive Youth and Adult Development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226349"/>
                  </a:ext>
                </a:extLst>
              </a:tr>
              <a:tr h="1077150">
                <a:tc>
                  <a:txBody>
                    <a:bodyPr/>
                    <a:lstStyle/>
                    <a:p>
                      <a:r>
                        <a:rPr lang="e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Career Choice and Decision-Making  </a:t>
                      </a:r>
                      <a:endParaRPr 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Navigation, occupational pathways, future, hope, purpose, occupational pathways to social mobility, "what is your next step"</a:t>
                      </a:r>
                      <a:endParaRPr 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498620"/>
                  </a:ext>
                </a:extLst>
              </a:tr>
              <a:tr h="107715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 </a:t>
                      </a:r>
                      <a:r>
                        <a:rPr lang="e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Career Interests and Aptitude </a:t>
                      </a:r>
                      <a:endParaRPr 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Narrative approaches to transferable skills, Malleable personal qualities such as human/durable skills and technical skills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829560"/>
                  </a:ext>
                </a:extLst>
              </a:tr>
              <a:tr h="1077150">
                <a:tc>
                  <a:txBody>
                    <a:bodyPr/>
                    <a:lstStyle/>
                    <a:p>
                      <a:r>
                        <a:rPr lang="e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Guidance</a:t>
                      </a:r>
                      <a:endParaRPr 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Facilitating, mentoring, coaching, individual-driven, inspiring hope and meaning, discovery, self-exploration, occupational exploration, planning and management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1015571"/>
                  </a:ext>
                </a:extLst>
              </a:tr>
              <a:tr h="624063">
                <a:tc>
                  <a:txBody>
                    <a:bodyPr/>
                    <a:lstStyle/>
                    <a:p>
                      <a:r>
                        <a:rPr lang="e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Career Education </a:t>
                      </a:r>
                      <a:endParaRPr 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8738" lvl="1" indent="0">
                        <a:tabLst/>
                      </a:pPr>
                      <a:r>
                        <a:rPr lang="e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Positive development, Talent discovery, Connect talent to pathways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492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2477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4199f95a3f_0_15"/>
          <p:cNvSpPr txBox="1">
            <a:spLocks noGrp="1"/>
          </p:cNvSpPr>
          <p:nvPr>
            <p:ph type="title"/>
          </p:nvPr>
        </p:nvSpPr>
        <p:spPr>
          <a:xfrm>
            <a:off x="838200" y="3109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Resource guide - Mentoring</a:t>
            </a:r>
            <a:endParaRPr/>
          </a:p>
        </p:txBody>
      </p:sp>
      <p:sp>
        <p:nvSpPr>
          <p:cNvPr id="368" name="Google Shape;368;g24199f95a3f_0_15"/>
          <p:cNvSpPr txBox="1">
            <a:spLocks noGrp="1"/>
          </p:cNvSpPr>
          <p:nvPr>
            <p:ph type="body" idx="1"/>
          </p:nvPr>
        </p:nvSpPr>
        <p:spPr>
          <a:xfrm>
            <a:off x="838200" y="1513900"/>
            <a:ext cx="10515600" cy="46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>
                <a:latin typeface="Arial"/>
                <a:ea typeface="Arial"/>
                <a:cs typeface="Arial"/>
                <a:sym typeface="Arial"/>
              </a:rPr>
              <a:t>Resources</a:t>
            </a:r>
            <a:endParaRPr sz="14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Holland, C. (n.d.). Workplace Mentoring To Advance Equity. National Association of Workforce Boards. Retrieved January 26, 2023 from </a:t>
            </a:r>
            <a:r>
              <a:rPr lang="en-US" sz="1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https://www.nawb.org/workplace-mentoring</a:t>
            </a:r>
            <a:r>
              <a:rPr lang="en-US" sz="1400"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Mentor. (n.d.). College and Career Readiness Mentoring. Retrieved January 26, 2023 from </a:t>
            </a:r>
            <a:r>
              <a:rPr lang="en-US" sz="1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https://www.mentoring.org/resource/college-and-career-readiness-resources/</a:t>
            </a:r>
            <a:r>
              <a:rPr lang="en-US" sz="1400"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Mentor. (2021, July 22). Career Readiness Resources for Youth Serving Programs. </a:t>
            </a:r>
            <a:r>
              <a:rPr lang="en-US" sz="1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https://www.mentoring.org/resource/cmws-july-2021-career-readiness-resources-for-youth-serving-programs/</a:t>
            </a:r>
            <a:r>
              <a:rPr lang="en-US" sz="1400"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National Mentoring Resource Center. (n.d.). College and Career Success Mentoring Toolkit. Retrieved January 26, 2023 from </a:t>
            </a:r>
            <a:r>
              <a:rPr lang="en-US" sz="1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https://nationalmentoringresourcecenter.org/resource/college-and-career-success-mentoring-toolkit/</a:t>
            </a:r>
            <a:r>
              <a:rPr lang="en-US" sz="1400"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National Mentoring Resource Center (n.d.). Resources for Mentoring Programs</a:t>
            </a:r>
            <a:r>
              <a:rPr lang="en-US" sz="14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400">
                <a:latin typeface="Arial"/>
                <a:ea typeface="Arial"/>
                <a:cs typeface="Arial"/>
                <a:sym typeface="Arial"/>
              </a:rPr>
              <a:t>Retrieved January 26, 2023 from </a:t>
            </a:r>
            <a:r>
              <a:rPr lang="en-US" sz="1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https://nationalmentoringresourcecenter.org/resources-for-mentoring-programs/</a:t>
            </a:r>
            <a:r>
              <a:rPr lang="en-US" sz="1400"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>
                <a:latin typeface="Arial"/>
                <a:ea typeface="Arial"/>
                <a:cs typeface="Arial"/>
                <a:sym typeface="Arial"/>
              </a:rPr>
              <a:t>Articles</a:t>
            </a:r>
            <a:endParaRPr sz="14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Bell, A. (2022, June 2). </a:t>
            </a:r>
            <a:r>
              <a:rPr lang="en-US" sz="1400" i="1">
                <a:latin typeface="Arial"/>
                <a:ea typeface="Arial"/>
                <a:cs typeface="Arial"/>
                <a:sym typeface="Arial"/>
              </a:rPr>
              <a:t>The Power of Mentorship to Support Career Readiness</a:t>
            </a:r>
            <a:r>
              <a:rPr lang="en-US" sz="1400">
                <a:latin typeface="Arial"/>
                <a:ea typeface="Arial"/>
                <a:cs typeface="Arial"/>
                <a:sym typeface="Arial"/>
              </a:rPr>
              <a:t>. Chancellor, WGU Indiana, Inside Indiana Business. </a:t>
            </a:r>
            <a:r>
              <a:rPr lang="en-US" sz="1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https://www.insideindianabusiness.com/articles/the-power-of-mentorship-to-support-career-readiness</a:t>
            </a:r>
            <a:r>
              <a:rPr lang="en-US" sz="1400"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Ibrahim, D. (2022, August 12). </a:t>
            </a:r>
            <a:r>
              <a:rPr lang="en-US" sz="1400" i="1">
                <a:latin typeface="Arial"/>
                <a:ea typeface="Arial"/>
                <a:cs typeface="Arial"/>
                <a:sym typeface="Arial"/>
              </a:rPr>
              <a:t>Why Mentorship Matters: The Role of Managing Organizations and Hosts to Show Up and Have Skin in the Game</a:t>
            </a:r>
            <a:r>
              <a:rPr lang="en-US" sz="1400">
                <a:latin typeface="Arial"/>
                <a:ea typeface="Arial"/>
                <a:cs typeface="Arial"/>
                <a:sym typeface="Arial"/>
              </a:rPr>
              <a:t>. Education Systems Center, Northern Illinois University. </a:t>
            </a:r>
            <a:r>
              <a:rPr lang="en-US" sz="1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https://edsystemsniu.org/why-mentorship-matters/</a:t>
            </a:r>
            <a:r>
              <a:rPr lang="en-US" sz="1400"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Perry, A. M. (2018, October 17</a:t>
            </a:r>
            <a:r>
              <a:rPr lang="en-US" sz="1400" i="1">
                <a:latin typeface="Arial"/>
                <a:ea typeface="Arial"/>
                <a:cs typeface="Arial"/>
                <a:sym typeface="Arial"/>
              </a:rPr>
              <a:t>). How work-based learning connects students with mentors and experience</a:t>
            </a:r>
            <a:r>
              <a:rPr lang="en-US" sz="1400">
                <a:latin typeface="Arial"/>
                <a:ea typeface="Arial"/>
                <a:cs typeface="Arial"/>
                <a:sym typeface="Arial"/>
              </a:rPr>
              <a:t>. Brookings. </a:t>
            </a:r>
            <a:r>
              <a:rPr lang="en-US" sz="1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https://www.brookings.edu/blog/the-avenue/2018/10/17/how-work-based-learning-connects-students-with-mentors-and-experience/</a:t>
            </a:r>
            <a:r>
              <a:rPr lang="en-US" sz="1400">
                <a:latin typeface="Arial"/>
                <a:ea typeface="Arial"/>
                <a:cs typeface="Arial"/>
                <a:sym typeface="Arial"/>
              </a:rPr>
              <a:t> </a:t>
            </a:r>
            <a:endParaRPr sz="1400"/>
          </a:p>
        </p:txBody>
      </p:sp>
      <p:pic>
        <p:nvPicPr>
          <p:cNvPr id="369" name="Google Shape;369;g24199f95a3f_0_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038200" y="634538"/>
            <a:ext cx="2638475" cy="67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4199f95a3f_0_21"/>
          <p:cNvSpPr txBox="1">
            <a:spLocks noGrp="1"/>
          </p:cNvSpPr>
          <p:nvPr>
            <p:ph type="title"/>
          </p:nvPr>
        </p:nvSpPr>
        <p:spPr>
          <a:xfrm>
            <a:off x="838200" y="3109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Resource guide - Equity in CTE</a:t>
            </a:r>
            <a:endParaRPr/>
          </a:p>
        </p:txBody>
      </p:sp>
      <p:sp>
        <p:nvSpPr>
          <p:cNvPr id="376" name="Google Shape;376;g24199f95a3f_0_21"/>
          <p:cNvSpPr txBox="1"/>
          <p:nvPr/>
        </p:nvSpPr>
        <p:spPr>
          <a:xfrm>
            <a:off x="948750" y="1409550"/>
            <a:ext cx="9799200" cy="56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Resources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Advance CTE. (2022, December). Achieving Inclusive CTE Goal-Setting Tool. Retrieved February 21, 2023 from </a:t>
            </a:r>
            <a:r>
              <a:rPr lang="en-US" sz="1400" b="0" i="0" u="sng" strike="noStrike" cap="non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https://careertech.org/resource/inclusive-goal-setting-tool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Estes, A., &amp; McCain, B. (2019, September). Four Strategies to Address Equity in CTE. National Association of State Boards of Education. Retrieved February 21, 2023 from </a:t>
            </a:r>
            <a:r>
              <a:rPr lang="en-US" sz="1400" b="0" i="0" u="sng" strike="noStrike" cap="non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https://files.eric.ed.gov/fulltext/EJ1229646.pdf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Smith, R. (2019, August). Advancing Racial Equity in Career and Technical Education Enrollment: By placing a focus on racial equity, CTE programs can help narrow opportunity gaps. Center for American Progress. Retrieved February 21, 2023 from </a:t>
            </a:r>
            <a:r>
              <a:rPr lang="en-US" sz="1400" b="0" i="0" u="sng" strike="noStrike" cap="non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https://www.americanprogress.org/article/advancing-racial-equity-career-technical-education-enrollment/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Reports/articles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Espinoza, A., &amp; Spence, J. (2023, February 8). The Challenge and Opportunities in Addressing Equity in Career Technical Education. AIR. Retrieved February 21, 2023 from </a:t>
            </a:r>
            <a:r>
              <a:rPr lang="en-US" sz="1400" b="0" i="0" u="sng" strike="noStrike" cap="non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https://www.air.org/resource/field/challenges-and-opportunities-addressing-equity-career-and-technical-education?utm_source=iContact&amp;utm_medium=email&amp;utm_campaign=american-institutes-for-research&amp;utm_content=AIR+News+February+2023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UMass Chan Medical School. (2022). Advancing Employment for Secondary Learners with Disabilities through CTE Policy and Practice. Retrieved February 21, 2023 from </a:t>
            </a:r>
            <a:r>
              <a:rPr lang="en-US" sz="1400" b="0" i="0" u="sng" strike="noStrike" cap="non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https://repository.escholarship.umassmed.edu/bitstream/handle/20.500.14038/44302/Advancing_Employment_for_Secondary_Learners_with_Disabilities_CTE_final.pdf?sequence=3&amp;isAllowed=y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g24199f95a3f_0_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038200" y="634538"/>
            <a:ext cx="2638475" cy="67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2a05159413_0_210"/>
          <p:cNvSpPr txBox="1">
            <a:spLocks noGrp="1"/>
          </p:cNvSpPr>
          <p:nvPr>
            <p:ph type="title"/>
          </p:nvPr>
        </p:nvSpPr>
        <p:spPr>
          <a:xfrm>
            <a:off x="444500" y="1346200"/>
            <a:ext cx="10515600" cy="792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V. Scott H. Solberg, </a:t>
            </a:r>
            <a:r>
              <a:rPr lang="en-US" dirty="0">
                <a:hlinkClick r:id="rId3"/>
              </a:rPr>
              <a:t>ssolberg@bu.edu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Link to Presentation: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F77CE-7EF7-CFAE-A111-C729459CA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100" y="3230699"/>
            <a:ext cx="3371850" cy="314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16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gnifying glass showing decling performance">
            <a:extLst>
              <a:ext uri="{FF2B5EF4-FFF2-40B4-BE49-F238E27FC236}">
                <a16:creationId xmlns:a16="http://schemas.microsoft.com/office/drawing/2014/main" id="{729CEC1F-A3E3-DD6E-BA63-88626B525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17" b="-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E811A4-62C4-9731-9179-0166F2C94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008128"/>
            <a:ext cx="3705606" cy="1277872"/>
          </a:xfrm>
        </p:spPr>
        <p:txBody>
          <a:bodyPr anchor="b">
            <a:norm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What Does the Research Say About...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D4A2A-BB8D-B2CF-B221-03E2D0CA3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5267706" cy="3698494"/>
          </a:xfrm>
        </p:spPr>
        <p:txBody>
          <a:bodyPr anchor="t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Economic Outlook for Young Adults?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Impact of Quality Career Readiness Programs on Future Earnings?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173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7A02A2-8201-E188-0E4A-575307C8FA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6821"/>
          <a:stretch/>
        </p:blipFill>
        <p:spPr>
          <a:xfrm>
            <a:off x="352751" y="313859"/>
            <a:ext cx="11550506" cy="605392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842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Picture 4" descr="Person writing on a notepad">
            <a:extLst>
              <a:ext uri="{FF2B5EF4-FFF2-40B4-BE49-F238E27FC236}">
                <a16:creationId xmlns:a16="http://schemas.microsoft.com/office/drawing/2014/main" id="{60BA9D81-055A-B3B2-0D37-4DDD28E800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7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FDF39D-B479-43D0-58F8-33FD5635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184943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Identify Occupational Pathways to Social Mobility</a:t>
            </a:r>
            <a:endParaRPr lang="en-US" sz="3700" b="1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41C9E5-A75E-7368-4A3E-2F7EB5DA4C12}"/>
              </a:ext>
            </a:extLst>
          </p:cNvPr>
          <p:cNvSpPr txBox="1"/>
          <p:nvPr/>
        </p:nvSpPr>
        <p:spPr>
          <a:xfrm>
            <a:off x="355600" y="3767577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Gather evidence about regional high-wage, high demand opportunities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Assess alignment between occupational opportunities and postsecondary pathways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Gather data on extent to which course learning objectives within pathways align with industry needs for </a:t>
            </a:r>
            <a:r>
              <a:rPr lang="en-US" b="1" i="1" dirty="0">
                <a:solidFill>
                  <a:schemeClr val="bg1"/>
                </a:solidFill>
              </a:rPr>
              <a:t>durable </a:t>
            </a:r>
            <a:r>
              <a:rPr lang="en-US" b="1" dirty="0">
                <a:solidFill>
                  <a:schemeClr val="bg1"/>
                </a:solidFill>
              </a:rPr>
              <a:t>and </a:t>
            </a:r>
            <a:r>
              <a:rPr lang="en-US" b="1" i="1" dirty="0">
                <a:solidFill>
                  <a:schemeClr val="bg1"/>
                </a:solidFill>
              </a:rPr>
              <a:t>technical</a:t>
            </a:r>
            <a:r>
              <a:rPr lang="en-US" b="1" dirty="0">
                <a:solidFill>
                  <a:schemeClr val="bg1"/>
                </a:solidFill>
              </a:rPr>
              <a:t> skills</a:t>
            </a:r>
          </a:p>
        </p:txBody>
      </p:sp>
    </p:spTree>
    <p:extLst>
      <p:ext uri="{BB962C8B-B14F-4D97-AF65-F5344CB8AC3E}">
        <p14:creationId xmlns:p14="http://schemas.microsoft.com/office/powerpoint/2010/main" val="3736199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5284-EAA4-5D72-8686-B721657BF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08000" indent="-508000"/>
            <a:r>
              <a:rPr lang="en-US" dirty="0"/>
              <a:t>1. Identify High-Wage, High Demand Pathways</a:t>
            </a:r>
          </a:p>
        </p:txBody>
      </p:sp>
      <p:pic>
        <p:nvPicPr>
          <p:cNvPr id="4" name="Google Shape;267;p33" descr="Diagram&#10;&#10;Description automatically generated">
            <a:extLst>
              <a:ext uri="{FF2B5EF4-FFF2-40B4-BE49-F238E27FC236}">
                <a16:creationId xmlns:a16="http://schemas.microsoft.com/office/drawing/2014/main" id="{14F84A82-DF1D-54C7-E0E5-AC9772C7912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t="23608" r="1414" b="1434"/>
          <a:stretch/>
        </p:blipFill>
        <p:spPr>
          <a:xfrm>
            <a:off x="1206501" y="3100323"/>
            <a:ext cx="8851900" cy="3757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67;p33" descr="Diagram&#10;&#10;Description automatically generated">
            <a:extLst>
              <a:ext uri="{FF2B5EF4-FFF2-40B4-BE49-F238E27FC236}">
                <a16:creationId xmlns:a16="http://schemas.microsoft.com/office/drawing/2014/main" id="{33C39EA0-C09B-44D5-10AD-63105F8E6A4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t="4122" r="1414" b="75389"/>
          <a:stretch/>
        </p:blipFill>
        <p:spPr>
          <a:xfrm>
            <a:off x="1206501" y="2073148"/>
            <a:ext cx="8851900" cy="1027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4604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67;p33" descr="Diagram&#10;&#10;Description automatically generated">
            <a:extLst>
              <a:ext uri="{FF2B5EF4-FFF2-40B4-BE49-F238E27FC236}">
                <a16:creationId xmlns:a16="http://schemas.microsoft.com/office/drawing/2014/main" id="{5C5F9FCB-4BB8-4930-7D88-D952B28D4DE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48656" t="23608" r="1414" b="1434"/>
          <a:stretch/>
        </p:blipFill>
        <p:spPr>
          <a:xfrm>
            <a:off x="2317749" y="642111"/>
            <a:ext cx="7556501" cy="5573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8885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E146AE-211B-F3D1-AEB0-B068D40B95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2491" r="30065" b="26590"/>
          <a:stretch/>
        </p:blipFill>
        <p:spPr>
          <a:xfrm>
            <a:off x="2057400" y="244948"/>
            <a:ext cx="8077200" cy="636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60358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RegularSeedLeftStep">
      <a:dk1>
        <a:srgbClr val="000000"/>
      </a:dk1>
      <a:lt1>
        <a:srgbClr val="FFFFFF"/>
      </a:lt1>
      <a:dk2>
        <a:srgbClr val="243541"/>
      </a:dk2>
      <a:lt2>
        <a:srgbClr val="E8E5E2"/>
      </a:lt2>
      <a:accent1>
        <a:srgbClr val="2997E7"/>
      </a:accent1>
      <a:accent2>
        <a:srgbClr val="14B3B3"/>
      </a:accent2>
      <a:accent3>
        <a:srgbClr val="21B87A"/>
      </a:accent3>
      <a:accent4>
        <a:srgbClr val="15BC31"/>
      </a:accent4>
      <a:accent5>
        <a:srgbClr val="47B921"/>
      </a:accent5>
      <a:accent6>
        <a:srgbClr val="7DB213"/>
      </a:accent6>
      <a:hlink>
        <a:srgbClr val="B9713D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NSRN">
  <a:themeElements>
    <a:clrScheme name="New Skills Ready Network">
      <a:dk1>
        <a:srgbClr val="262626"/>
      </a:dk1>
      <a:lt1>
        <a:srgbClr val="FFFFFF"/>
      </a:lt1>
      <a:dk2>
        <a:srgbClr val="484F58"/>
      </a:dk2>
      <a:lt2>
        <a:srgbClr val="D8D8D8"/>
      </a:lt2>
      <a:accent1>
        <a:srgbClr val="004077"/>
      </a:accent1>
      <a:accent2>
        <a:srgbClr val="009AA6"/>
      </a:accent2>
      <a:accent3>
        <a:srgbClr val="743C97"/>
      </a:accent3>
      <a:accent4>
        <a:srgbClr val="7BB801"/>
      </a:accent4>
      <a:accent5>
        <a:srgbClr val="D90F03"/>
      </a:accent5>
      <a:accent6>
        <a:srgbClr val="F57F29"/>
      </a:accent6>
      <a:hlink>
        <a:srgbClr val="004077"/>
      </a:hlink>
      <a:folHlink>
        <a:srgbClr val="009AA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16836</TotalTime>
  <Words>1389</Words>
  <Application>Microsoft Macintosh PowerPoint</Application>
  <PresentationFormat>Widescreen</PresentationFormat>
  <Paragraphs>121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Avenir Next LT Pro</vt:lpstr>
      <vt:lpstr>Calibri</vt:lpstr>
      <vt:lpstr>Courier New</vt:lpstr>
      <vt:lpstr>Lato</vt:lpstr>
      <vt:lpstr>Noto Sans Symbols</vt:lpstr>
      <vt:lpstr>Quattrocento Sans</vt:lpstr>
      <vt:lpstr>AccentBoxVTI</vt:lpstr>
      <vt:lpstr>NSRN</vt:lpstr>
      <vt:lpstr>office theme</vt:lpstr>
      <vt:lpstr>Activating Research to Advance Change in Postsecondary CTE </vt:lpstr>
      <vt:lpstr>Background</vt:lpstr>
      <vt:lpstr>Agenda</vt:lpstr>
      <vt:lpstr>What Does the Research Say About...</vt:lpstr>
      <vt:lpstr>PowerPoint Presentation</vt:lpstr>
      <vt:lpstr>Identify Occupational Pathways to Social Mobility</vt:lpstr>
      <vt:lpstr>1. Identify High-Wage, High Demand Pathways</vt:lpstr>
      <vt:lpstr>PowerPoint Presentation</vt:lpstr>
      <vt:lpstr>PowerPoint Presentation</vt:lpstr>
      <vt:lpstr>PowerPoint Presentation</vt:lpstr>
      <vt:lpstr>PowerPoint Presentation</vt:lpstr>
      <vt:lpstr>Planning Future Pathways</vt:lpstr>
      <vt:lpstr>PowerPoint Presentation</vt:lpstr>
      <vt:lpstr>Redesigning Postsecondary CTE Using Career Advising and Individualized Career Plans</vt:lpstr>
      <vt:lpstr>Invest in Comprehensive Future Readiness Programs and Services </vt:lpstr>
      <vt:lpstr>Individualized Career Plans</vt:lpstr>
      <vt:lpstr>Talent Pipeline Management</vt:lpstr>
      <vt:lpstr>Access to Encouraging Conversations </vt:lpstr>
      <vt:lpstr>Considerations</vt:lpstr>
      <vt:lpstr>PowerPoint Presentation</vt:lpstr>
      <vt:lpstr>Building a Career Readiness Infrastructure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Sources of Evidence</vt:lpstr>
      <vt:lpstr>The New Paradigm</vt:lpstr>
      <vt:lpstr>Resource guide - Mentoring</vt:lpstr>
      <vt:lpstr>Resource guide - Equity in CTE</vt:lpstr>
      <vt:lpstr>V. Scott H. Solberg, ssolberg@bu.edu   Link to Presentation: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Solberg, V. Scott</cp:lastModifiedBy>
  <cp:revision>574</cp:revision>
  <dcterms:created xsi:type="dcterms:W3CDTF">2023-08-23T06:27:32Z</dcterms:created>
  <dcterms:modified xsi:type="dcterms:W3CDTF">2023-10-02T14:13:40Z</dcterms:modified>
</cp:coreProperties>
</file>